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0807700" cy="9004300"/>
  <p:notesSz cx="10807700" cy="9004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620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577" y="2791333"/>
            <a:ext cx="9186545" cy="1890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1155" y="5042408"/>
            <a:ext cx="7565390" cy="2251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17365D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17365D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385" y="2070989"/>
            <a:ext cx="4701349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5965" y="2070989"/>
            <a:ext cx="4701349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17365D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02111" cy="900074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70532" y="1956815"/>
            <a:ext cx="6886956" cy="134416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16426" y="86105"/>
            <a:ext cx="2952369" cy="166141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" y="120459"/>
            <a:ext cx="1785874" cy="7858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8047" y="78739"/>
            <a:ext cx="9531604" cy="1198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17365D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385" y="2070989"/>
            <a:ext cx="9726930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4618" y="8373999"/>
            <a:ext cx="3458464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385" y="8373999"/>
            <a:ext cx="2485771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81544" y="8373999"/>
            <a:ext cx="2485771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02111" cy="900074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9450" y="1435048"/>
            <a:ext cx="9682225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28675" algn="ctr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938953"/>
                </a:solidFill>
                <a:latin typeface="Cambria"/>
                <a:cs typeface="Cambria"/>
              </a:rPr>
              <a:t>САМЫЕ</a:t>
            </a:r>
            <a:r>
              <a:rPr sz="6600" b="1" spc="-85" dirty="0">
                <a:solidFill>
                  <a:srgbClr val="938953"/>
                </a:solidFill>
                <a:latin typeface="Cambria"/>
                <a:cs typeface="Cambria"/>
              </a:rPr>
              <a:t> </a:t>
            </a:r>
            <a:r>
              <a:rPr sz="6600" b="1" dirty="0">
                <a:solidFill>
                  <a:srgbClr val="938953"/>
                </a:solidFill>
                <a:latin typeface="Cambria"/>
                <a:cs typeface="Cambria"/>
              </a:rPr>
              <a:t>ДРЕВНИЕ </a:t>
            </a:r>
            <a:r>
              <a:rPr sz="6600" b="1" spc="-1040" dirty="0">
                <a:solidFill>
                  <a:srgbClr val="938953"/>
                </a:solidFill>
                <a:latin typeface="Cambria"/>
                <a:cs typeface="Cambria"/>
              </a:rPr>
              <a:t> </a:t>
            </a:r>
            <a:r>
              <a:rPr sz="6600" b="1" spc="-15" dirty="0">
                <a:solidFill>
                  <a:srgbClr val="938953"/>
                </a:solidFill>
                <a:latin typeface="Cambria"/>
                <a:cs typeface="Cambria"/>
              </a:rPr>
              <a:t>БИБЛИОТЕКИ</a:t>
            </a:r>
            <a:r>
              <a:rPr sz="6600" b="1" spc="-90" dirty="0">
                <a:solidFill>
                  <a:srgbClr val="938953"/>
                </a:solidFill>
                <a:latin typeface="Cambria"/>
                <a:cs typeface="Cambria"/>
              </a:rPr>
              <a:t> </a:t>
            </a:r>
            <a:r>
              <a:rPr sz="6600" b="1" spc="-114" dirty="0">
                <a:solidFill>
                  <a:srgbClr val="938953"/>
                </a:solidFill>
                <a:latin typeface="Cambria"/>
                <a:cs typeface="Cambria"/>
              </a:rPr>
              <a:t>МИРА</a:t>
            </a:r>
            <a:endParaRPr sz="6600" dirty="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70050" y="3479197"/>
            <a:ext cx="8164068" cy="4985004"/>
            <a:chOff x="2598420" y="3441191"/>
            <a:chExt cx="8164068" cy="4985004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8420" y="3441191"/>
              <a:ext cx="8164068" cy="49850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3618" y="3636492"/>
              <a:ext cx="7575550" cy="43972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1" y="1493519"/>
            <a:ext cx="10296525" cy="7461884"/>
            <a:chOff x="4571" y="1493519"/>
            <a:chExt cx="10296525" cy="746188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" y="1493519"/>
              <a:ext cx="8488681" cy="74615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320539" y="1508886"/>
              <a:ext cx="5978525" cy="0"/>
            </a:xfrm>
            <a:custGeom>
              <a:avLst/>
              <a:gdLst/>
              <a:ahLst/>
              <a:cxnLst/>
              <a:rect l="l" t="t" r="r" b="b"/>
              <a:pathLst>
                <a:path w="5978525">
                  <a:moveTo>
                    <a:pt x="0" y="0"/>
                  </a:moveTo>
                  <a:lnTo>
                    <a:pt x="5978017" y="0"/>
                  </a:lnTo>
                </a:path>
              </a:pathLst>
            </a:custGeom>
            <a:ln w="12192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3338" y="1992629"/>
              <a:ext cx="5933820" cy="306641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352417" y="1987803"/>
              <a:ext cx="5943600" cy="3075940"/>
            </a:xfrm>
            <a:custGeom>
              <a:avLst/>
              <a:gdLst/>
              <a:ahLst/>
              <a:cxnLst/>
              <a:rect l="l" t="t" r="r" b="b"/>
              <a:pathLst>
                <a:path w="5943600" h="3075940">
                  <a:moveTo>
                    <a:pt x="0" y="3075940"/>
                  </a:moveTo>
                  <a:lnTo>
                    <a:pt x="5943346" y="3075940"/>
                  </a:lnTo>
                  <a:lnTo>
                    <a:pt x="5943346" y="0"/>
                  </a:lnTo>
                  <a:lnTo>
                    <a:pt x="0" y="0"/>
                  </a:lnTo>
                  <a:lnTo>
                    <a:pt x="0" y="3075940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198" y="1987803"/>
              <a:ext cx="1852676" cy="216001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326128" y="270509"/>
            <a:ext cx="4330065" cy="12103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0"/>
              </a:spcBef>
            </a:pPr>
            <a:r>
              <a:rPr spc="10" dirty="0"/>
              <a:t>Бодлианская</a:t>
            </a:r>
            <a:r>
              <a:rPr spc="15" dirty="0"/>
              <a:t> </a:t>
            </a:r>
            <a:r>
              <a:rPr spc="5" dirty="0"/>
              <a:t>библиотека </a:t>
            </a:r>
            <a:r>
              <a:rPr spc="10" dirty="0"/>
              <a:t> </a:t>
            </a:r>
            <a:r>
              <a:rPr dirty="0"/>
              <a:t>Оксфордского</a:t>
            </a:r>
            <a:r>
              <a:rPr spc="-120" dirty="0"/>
              <a:t> </a:t>
            </a:r>
            <a:r>
              <a:rPr spc="15" dirty="0"/>
              <a:t>университета </a:t>
            </a:r>
            <a:r>
              <a:rPr spc="-555" dirty="0"/>
              <a:t> </a:t>
            </a:r>
            <a:r>
              <a:rPr dirty="0"/>
              <a:t>(</a:t>
            </a:r>
            <a:r>
              <a:rPr spc="-10" dirty="0"/>
              <a:t> </a:t>
            </a:r>
            <a:r>
              <a:rPr spc="5" dirty="0"/>
              <a:t>Лондон,</a:t>
            </a:r>
            <a:r>
              <a:rPr spc="25" dirty="0"/>
              <a:t> </a:t>
            </a:r>
            <a:r>
              <a:rPr spc="5" dirty="0"/>
              <a:t>1602</a:t>
            </a:r>
            <a:r>
              <a:rPr spc="10" dirty="0"/>
              <a:t> </a:t>
            </a:r>
            <a:r>
              <a:rPr spc="-100" dirty="0"/>
              <a:t>г.</a:t>
            </a:r>
            <a:r>
              <a:rPr spc="125" dirty="0"/>
              <a:t> </a:t>
            </a:r>
            <a:r>
              <a:rPr dirty="0"/>
              <a:t>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326128" y="5316677"/>
            <a:ext cx="5981700" cy="2429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Times New Roman"/>
                <a:cs typeface="Times New Roman"/>
              </a:rPr>
              <a:t>Носит  </a:t>
            </a:r>
            <a:r>
              <a:rPr sz="1800" spc="11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имя</a:t>
            </a:r>
            <a:r>
              <a:rPr sz="1800" spc="1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сэра  </a:t>
            </a:r>
            <a:r>
              <a:rPr sz="1800" spc="19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Томаса</a:t>
            </a:r>
            <a:r>
              <a:rPr sz="1800" spc="83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Бодли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даволе</a:t>
            </a:r>
            <a:r>
              <a:rPr sz="1800" spc="470" dirty="0">
                <a:latin typeface="Times New Roman"/>
                <a:cs typeface="Times New Roman"/>
              </a:rPr>
              <a:t>  </a:t>
            </a:r>
            <a:r>
              <a:rPr sz="1800" spc="-20" dirty="0">
                <a:latin typeface="Times New Roman"/>
                <a:cs typeface="Times New Roman"/>
              </a:rPr>
              <a:t>популярного</a:t>
            </a:r>
            <a:endParaRPr sz="1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5"/>
              </a:spcBef>
            </a:pPr>
            <a:r>
              <a:rPr sz="1800" dirty="0">
                <a:latin typeface="Times New Roman"/>
                <a:cs typeface="Times New Roman"/>
              </a:rPr>
              <a:t>и    </a:t>
            </a:r>
            <a:r>
              <a:rPr sz="1800" spc="2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известного</a:t>
            </a:r>
            <a:r>
              <a:rPr sz="1800" spc="795" dirty="0">
                <a:latin typeface="Times New Roman"/>
                <a:cs typeface="Times New Roman"/>
              </a:rPr>
              <a:t> </a:t>
            </a:r>
            <a:r>
              <a:rPr sz="1800" spc="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</a:t>
            </a:r>
            <a:r>
              <a:rPr sz="1800" spc="805" dirty="0">
                <a:latin typeface="Times New Roman"/>
                <a:cs typeface="Times New Roman"/>
              </a:rPr>
              <a:t> </a:t>
            </a:r>
            <a:r>
              <a:rPr sz="1800" spc="8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всем    </a:t>
            </a:r>
            <a:r>
              <a:rPr sz="1800" spc="2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мире</a:t>
            </a:r>
            <a:r>
              <a:rPr sz="1800" spc="810" dirty="0">
                <a:latin typeface="Times New Roman"/>
                <a:cs typeface="Times New Roman"/>
              </a:rPr>
              <a:t> </a:t>
            </a:r>
            <a:r>
              <a:rPr sz="1800" spc="8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человека</a:t>
            </a:r>
            <a:r>
              <a:rPr sz="1800" spc="810" dirty="0">
                <a:latin typeface="Times New Roman"/>
                <a:cs typeface="Times New Roman"/>
              </a:rPr>
              <a:t>  </a:t>
            </a:r>
            <a:r>
              <a:rPr sz="1800" spc="-20" dirty="0">
                <a:latin typeface="Times New Roman"/>
                <a:cs typeface="Times New Roman"/>
              </a:rPr>
              <a:t>который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2000"/>
              </a:lnSpc>
              <a:spcBef>
                <a:spcPts val="5"/>
              </a:spcBef>
            </a:pPr>
            <a:r>
              <a:rPr sz="1800" spc="-15" dirty="0">
                <a:latin typeface="Times New Roman"/>
                <a:cs typeface="Times New Roman"/>
              </a:rPr>
              <a:t>коллекционировал </a:t>
            </a:r>
            <a:r>
              <a:rPr sz="1800" spc="-10" dirty="0">
                <a:latin typeface="Times New Roman"/>
                <a:cs typeface="Times New Roman"/>
              </a:rPr>
              <a:t>манускрипты. </a:t>
            </a:r>
            <a:r>
              <a:rPr sz="1800" spc="-45" dirty="0">
                <a:latin typeface="Times New Roman"/>
                <a:cs typeface="Times New Roman"/>
              </a:rPr>
              <a:t>Хотя </a:t>
            </a:r>
            <a:r>
              <a:rPr sz="1800" spc="-5" dirty="0">
                <a:latin typeface="Times New Roman"/>
                <a:cs typeface="Times New Roman"/>
              </a:rPr>
              <a:t>многие </a:t>
            </a:r>
            <a:r>
              <a:rPr sz="1800" spc="-10" dirty="0">
                <a:latin typeface="Times New Roman"/>
                <a:cs typeface="Times New Roman"/>
              </a:rPr>
              <a:t>считают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что </a:t>
            </a:r>
            <a:r>
              <a:rPr sz="1800" spc="-5" dirty="0">
                <a:latin typeface="Times New Roman"/>
                <a:cs typeface="Times New Roman"/>
              </a:rPr>
              <a:t> основатель все </a:t>
            </a:r>
            <a:r>
              <a:rPr sz="1800" spc="-10" dirty="0">
                <a:latin typeface="Times New Roman"/>
                <a:cs typeface="Times New Roman"/>
              </a:rPr>
              <a:t>же </a:t>
            </a:r>
            <a:r>
              <a:rPr sz="1800" spc="-15" dirty="0">
                <a:latin typeface="Times New Roman"/>
                <a:cs typeface="Times New Roman"/>
              </a:rPr>
              <a:t>епископ </a:t>
            </a:r>
            <a:r>
              <a:rPr sz="1800" spc="-40" dirty="0">
                <a:latin typeface="Times New Roman"/>
                <a:cs typeface="Times New Roman"/>
              </a:rPr>
              <a:t>Томас </a:t>
            </a:r>
            <a:r>
              <a:rPr sz="1800" spc="-10" dirty="0">
                <a:latin typeface="Times New Roman"/>
                <a:cs typeface="Times New Roman"/>
              </a:rPr>
              <a:t>де </a:t>
            </a:r>
            <a:r>
              <a:rPr sz="1800" spc="-25" dirty="0">
                <a:latin typeface="Times New Roman"/>
                <a:cs typeface="Times New Roman"/>
              </a:rPr>
              <a:t>Кобэм. </a:t>
            </a:r>
            <a:r>
              <a:rPr sz="1800" spc="-20" dirty="0">
                <a:latin typeface="Times New Roman"/>
                <a:cs typeface="Times New Roman"/>
              </a:rPr>
              <a:t>Его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стараниями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университете</a:t>
            </a:r>
            <a:r>
              <a:rPr sz="1800" dirty="0">
                <a:latin typeface="Times New Roman"/>
                <a:cs typeface="Times New Roman"/>
              </a:rPr>
              <a:t> была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собрана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первая </a:t>
            </a:r>
            <a:r>
              <a:rPr sz="1800" spc="-25" dirty="0">
                <a:latin typeface="Times New Roman"/>
                <a:cs typeface="Times New Roman"/>
              </a:rPr>
              <a:t>коллекция </a:t>
            </a:r>
            <a:r>
              <a:rPr sz="1800" spc="-50" dirty="0">
                <a:latin typeface="Times New Roman"/>
                <a:cs typeface="Times New Roman"/>
              </a:rPr>
              <a:t>книг, 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которые приковали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10" dirty="0">
                <a:latin typeface="Times New Roman"/>
                <a:cs typeface="Times New Roman"/>
              </a:rPr>
              <a:t>полкам </a:t>
            </a:r>
            <a:r>
              <a:rPr sz="1800" spc="-5" dirty="0">
                <a:latin typeface="Times New Roman"/>
                <a:cs typeface="Times New Roman"/>
              </a:rPr>
              <a:t>цепями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дабы </a:t>
            </a:r>
            <a:r>
              <a:rPr sz="1800" spc="-15" dirty="0">
                <a:latin typeface="Times New Roman"/>
                <a:cs typeface="Times New Roman"/>
              </a:rPr>
              <a:t>предотвратить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кражи. На ряду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20" dirty="0">
                <a:latin typeface="Times New Roman"/>
                <a:cs typeface="Times New Roman"/>
              </a:rPr>
              <a:t>Ватиканской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библиотекой </a:t>
            </a:r>
            <a:r>
              <a:rPr sz="1800" spc="-10" dirty="0">
                <a:latin typeface="Times New Roman"/>
                <a:cs typeface="Times New Roman"/>
              </a:rPr>
              <a:t>претендуют </a:t>
            </a:r>
            <a:r>
              <a:rPr sz="1800" spc="-15" dirty="0">
                <a:latin typeface="Times New Roman"/>
                <a:cs typeface="Times New Roman"/>
              </a:rPr>
              <a:t>на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право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называться</a:t>
            </a:r>
            <a:r>
              <a:rPr sz="1800" spc="3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старейшей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Европе.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" y="1524126"/>
            <a:ext cx="10565765" cy="7477125"/>
            <a:chOff x="4572" y="1524126"/>
            <a:chExt cx="10565765" cy="74771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1527046"/>
              <a:ext cx="8633458" cy="74736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9355" y="1542922"/>
              <a:ext cx="5662930" cy="352082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494656" y="1538223"/>
              <a:ext cx="5672455" cy="3530600"/>
            </a:xfrm>
            <a:custGeom>
              <a:avLst/>
              <a:gdLst/>
              <a:ahLst/>
              <a:cxnLst/>
              <a:rect l="l" t="t" r="r" b="b"/>
              <a:pathLst>
                <a:path w="5672455" h="3530600">
                  <a:moveTo>
                    <a:pt x="0" y="3530346"/>
                  </a:moveTo>
                  <a:lnTo>
                    <a:pt x="5672454" y="3530346"/>
                  </a:lnTo>
                  <a:lnTo>
                    <a:pt x="5672454" y="0"/>
                  </a:lnTo>
                  <a:lnTo>
                    <a:pt x="0" y="0"/>
                  </a:lnTo>
                  <a:lnTo>
                    <a:pt x="0" y="3530346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5752" y="1524126"/>
              <a:ext cx="1765046" cy="21600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33621" y="5262663"/>
              <a:ext cx="6236715" cy="319455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038" rIns="0" bIns="0" rtlCol="0">
            <a:spAutoFit/>
          </a:bodyPr>
          <a:lstStyle/>
          <a:p>
            <a:pPr marL="3843020" marR="5080">
              <a:lnSpc>
                <a:spcPts val="3100"/>
              </a:lnSpc>
              <a:spcBef>
                <a:spcPts val="225"/>
              </a:spcBef>
            </a:pPr>
            <a:r>
              <a:rPr dirty="0"/>
              <a:t>Королевская</a:t>
            </a:r>
            <a:r>
              <a:rPr spc="-30" dirty="0"/>
              <a:t> </a:t>
            </a:r>
            <a:r>
              <a:rPr dirty="0"/>
              <a:t>библиотека</a:t>
            </a:r>
            <a:r>
              <a:rPr spc="60" dirty="0"/>
              <a:t> </a:t>
            </a:r>
            <a:r>
              <a:rPr spc="10" dirty="0"/>
              <a:t>Бельгии </a:t>
            </a:r>
            <a:r>
              <a:rPr spc="-560" dirty="0"/>
              <a:t> </a:t>
            </a:r>
            <a:r>
              <a:rPr spc="15" dirty="0"/>
              <a:t>(Брюссель,</a:t>
            </a:r>
            <a:r>
              <a:rPr spc="25" dirty="0"/>
              <a:t> </a:t>
            </a:r>
            <a:r>
              <a:rPr spc="5" dirty="0"/>
              <a:t>1559</a:t>
            </a:r>
            <a:r>
              <a:rPr spc="30" dirty="0"/>
              <a:t> </a:t>
            </a:r>
            <a:r>
              <a:rPr spc="-105" dirty="0"/>
              <a:t>г.</a:t>
            </a:r>
            <a:r>
              <a:rPr spc="55" dirty="0"/>
              <a:t> </a:t>
            </a:r>
            <a:r>
              <a:rPr dirty="0"/>
              <a:t>)</a:t>
            </a:r>
          </a:p>
        </p:txBody>
      </p:sp>
      <p:sp>
        <p:nvSpPr>
          <p:cNvPr id="9" name="object 9"/>
          <p:cNvSpPr/>
          <p:nvPr/>
        </p:nvSpPr>
        <p:spPr>
          <a:xfrm>
            <a:off x="4462653" y="1080134"/>
            <a:ext cx="5978525" cy="0"/>
          </a:xfrm>
          <a:custGeom>
            <a:avLst/>
            <a:gdLst/>
            <a:ahLst/>
            <a:cxnLst/>
            <a:rect l="l" t="t" r="r" b="b"/>
            <a:pathLst>
              <a:path w="5978525">
                <a:moveTo>
                  <a:pt x="0" y="0"/>
                </a:moveTo>
                <a:lnTo>
                  <a:pt x="5978017" y="0"/>
                </a:lnTo>
              </a:path>
            </a:pathLst>
          </a:custGeom>
          <a:ln w="12192">
            <a:solidFill>
              <a:srgbClr val="4F81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" y="1621535"/>
            <a:ext cx="8215883" cy="73792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4621" rIns="0" bIns="0" rtlCol="0">
            <a:spAutoFit/>
          </a:bodyPr>
          <a:lstStyle/>
          <a:p>
            <a:pPr marL="3796029" marR="5080">
              <a:lnSpc>
                <a:spcPts val="3100"/>
              </a:lnSpc>
              <a:spcBef>
                <a:spcPts val="220"/>
              </a:spcBef>
            </a:pPr>
            <a:r>
              <a:rPr spc="5" dirty="0"/>
              <a:t>Баварская</a:t>
            </a:r>
            <a:r>
              <a:rPr spc="75" dirty="0"/>
              <a:t> </a:t>
            </a:r>
            <a:r>
              <a:rPr spc="-5" dirty="0"/>
              <a:t>государственная </a:t>
            </a:r>
            <a:r>
              <a:rPr dirty="0"/>
              <a:t> библиотека</a:t>
            </a:r>
            <a:r>
              <a:rPr spc="60" dirty="0"/>
              <a:t> </a:t>
            </a:r>
            <a:r>
              <a:rPr dirty="0"/>
              <a:t>(Мюнхен,</a:t>
            </a:r>
            <a:r>
              <a:rPr spc="10" dirty="0"/>
              <a:t> </a:t>
            </a:r>
            <a:r>
              <a:rPr spc="5" dirty="0"/>
              <a:t>1558</a:t>
            </a:r>
            <a:r>
              <a:rPr spc="85" dirty="0"/>
              <a:t> </a:t>
            </a:r>
            <a:r>
              <a:rPr spc="-60" dirty="0"/>
              <a:t>г.)</a:t>
            </a:r>
          </a:p>
        </p:txBody>
      </p:sp>
      <p:sp>
        <p:nvSpPr>
          <p:cNvPr id="4" name="object 4"/>
          <p:cNvSpPr/>
          <p:nvPr/>
        </p:nvSpPr>
        <p:spPr>
          <a:xfrm>
            <a:off x="4416044" y="1306702"/>
            <a:ext cx="5978525" cy="0"/>
          </a:xfrm>
          <a:custGeom>
            <a:avLst/>
            <a:gdLst/>
            <a:ahLst/>
            <a:cxnLst/>
            <a:rect l="l" t="t" r="r" b="b"/>
            <a:pathLst>
              <a:path w="5978525">
                <a:moveTo>
                  <a:pt x="0" y="0"/>
                </a:moveTo>
                <a:lnTo>
                  <a:pt x="5978016" y="0"/>
                </a:lnTo>
              </a:path>
            </a:pathLst>
          </a:custGeom>
          <a:ln w="12190">
            <a:solidFill>
              <a:srgbClr val="4F81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421885" y="5433186"/>
            <a:ext cx="59766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Эта </a:t>
            </a:r>
            <a:r>
              <a:rPr sz="1800" spc="-5" dirty="0">
                <a:latin typeface="Times New Roman"/>
                <a:cs typeface="Times New Roman"/>
              </a:rPr>
              <a:t>старая </a:t>
            </a:r>
            <a:r>
              <a:rPr sz="1800" spc="-20" dirty="0">
                <a:latin typeface="Times New Roman"/>
                <a:cs typeface="Times New Roman"/>
              </a:rPr>
              <a:t>библиотека </a:t>
            </a:r>
            <a:r>
              <a:rPr sz="1800" spc="-5" dirty="0">
                <a:latin typeface="Times New Roman"/>
                <a:cs typeface="Times New Roman"/>
              </a:rPr>
              <a:t>основана </a:t>
            </a:r>
            <a:r>
              <a:rPr sz="1800" spc="-10" dirty="0">
                <a:latin typeface="Times New Roman"/>
                <a:cs typeface="Times New Roman"/>
              </a:rPr>
              <a:t>Виттельсбахским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герцогом 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Альбрехтом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20" dirty="0">
                <a:latin typeface="Times New Roman"/>
                <a:cs typeface="Times New Roman"/>
              </a:rPr>
              <a:t>V.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1663г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Баварии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был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издан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закон,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которому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два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экземпляра любого </a:t>
            </a:r>
            <a:r>
              <a:rPr sz="1800" spc="-25" dirty="0">
                <a:latin typeface="Times New Roman"/>
                <a:cs typeface="Times New Roman"/>
              </a:rPr>
              <a:t>печатного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произведения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должны </a:t>
            </a:r>
            <a:r>
              <a:rPr sz="1800" spc="-15" dirty="0">
                <a:latin typeface="Times New Roman"/>
                <a:cs typeface="Times New Roman"/>
              </a:rPr>
              <a:t>передаваться </a:t>
            </a:r>
            <a:r>
              <a:rPr sz="1800" spc="-10" dirty="0">
                <a:latin typeface="Times New Roman"/>
                <a:cs typeface="Times New Roman"/>
              </a:rPr>
              <a:t>этой </a:t>
            </a:r>
            <a:r>
              <a:rPr sz="1800" spc="-20" dirty="0">
                <a:latin typeface="Times New Roman"/>
                <a:cs typeface="Times New Roman"/>
              </a:rPr>
              <a:t>библиотеке.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Закон </a:t>
            </a:r>
            <a:r>
              <a:rPr sz="1800" spc="-20" dirty="0">
                <a:latin typeface="Times New Roman"/>
                <a:cs typeface="Times New Roman"/>
              </a:rPr>
              <a:t>действует </a:t>
            </a:r>
            <a:r>
              <a:rPr sz="1800" spc="-5" dirty="0">
                <a:latin typeface="Times New Roman"/>
                <a:cs typeface="Times New Roman"/>
              </a:rPr>
              <a:t>по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настоящее</a:t>
            </a:r>
            <a:r>
              <a:rPr sz="1800" spc="2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время.</a:t>
            </a:r>
            <a:r>
              <a:rPr sz="1800" spc="2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</a:t>
            </a:r>
            <a:r>
              <a:rPr sz="1800" spc="2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время</a:t>
            </a:r>
            <a:r>
              <a:rPr sz="1800" spc="1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Второй</a:t>
            </a:r>
            <a:r>
              <a:rPr sz="1800" spc="40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мировой</a:t>
            </a:r>
            <a:r>
              <a:rPr sz="1800" spc="1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войны</a:t>
            </a:r>
            <a:r>
              <a:rPr sz="1800" spc="1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</a:t>
            </a:r>
            <a:r>
              <a:rPr sz="1800" spc="20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500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21885" y="6805040"/>
            <a:ext cx="2795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000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томов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были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утрачены,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Несмотря</a:t>
            </a:r>
            <a:r>
              <a:rPr sz="1800" spc="2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</a:t>
            </a:r>
            <a:r>
              <a:rPr sz="1800" spc="28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это,</a:t>
            </a:r>
            <a:r>
              <a:rPr sz="1800" spc="2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считается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80223" y="6805040"/>
            <a:ext cx="30168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здание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разрушено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85%.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одной</a:t>
            </a:r>
            <a:r>
              <a:rPr sz="1800" spc="2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27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наиболее</a:t>
            </a:r>
            <a:r>
              <a:rPr sz="1800" spc="2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обширных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21885" y="7353680"/>
            <a:ext cx="4778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95095" algn="l"/>
                <a:tab pos="2763520" algn="l"/>
                <a:tab pos="3859529" algn="l"/>
              </a:tabLst>
            </a:pPr>
            <a:r>
              <a:rPr sz="1800" spc="-5" dirty="0">
                <a:latin typeface="Times New Roman"/>
                <a:cs typeface="Times New Roman"/>
              </a:rPr>
              <a:t>европейских	</a:t>
            </a:r>
            <a:r>
              <a:rPr sz="1800" spc="-15" dirty="0">
                <a:latin typeface="Times New Roman"/>
                <a:cs typeface="Times New Roman"/>
              </a:rPr>
              <a:t>библиотек.	Проводит	</a:t>
            </a:r>
            <a:r>
              <a:rPr sz="1800" spc="-10" dirty="0">
                <a:latin typeface="Times New Roman"/>
                <a:cs typeface="Times New Roman"/>
              </a:rPr>
              <a:t>большую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29673" y="7353680"/>
            <a:ext cx="1068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9150" algn="l"/>
              </a:tabLst>
            </a:pPr>
            <a:r>
              <a:rPr sz="1800" dirty="0">
                <a:latin typeface="Times New Roman"/>
                <a:cs typeface="Times New Roman"/>
              </a:rPr>
              <a:t>р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б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spc="-3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у	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21885" y="7628025"/>
            <a:ext cx="47212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оцифровке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старинных</a:t>
            </a:r>
            <a:r>
              <a:rPr sz="1800" spc="4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документов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рукописей.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224216" y="1600199"/>
            <a:ext cx="9163685" cy="3505200"/>
            <a:chOff x="1224216" y="1600199"/>
            <a:chExt cx="9163685" cy="350520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21631" y="1620265"/>
              <a:ext cx="5965825" cy="34851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4216" y="1600199"/>
              <a:ext cx="1617218" cy="21600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" y="1272540"/>
            <a:ext cx="8179308" cy="772820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634" rIns="0" bIns="0" rtlCol="0">
            <a:spAutoFit/>
          </a:bodyPr>
          <a:lstStyle/>
          <a:p>
            <a:pPr marL="3844925" marR="5080">
              <a:lnSpc>
                <a:spcPts val="3100"/>
              </a:lnSpc>
              <a:spcBef>
                <a:spcPts val="220"/>
              </a:spcBef>
            </a:pPr>
            <a:r>
              <a:rPr spc="5" dirty="0"/>
              <a:t>Апостольская</a:t>
            </a:r>
            <a:r>
              <a:rPr spc="65" dirty="0"/>
              <a:t> </a:t>
            </a:r>
            <a:r>
              <a:rPr dirty="0"/>
              <a:t>библиотека</a:t>
            </a:r>
            <a:r>
              <a:rPr spc="20" dirty="0"/>
              <a:t> </a:t>
            </a:r>
            <a:r>
              <a:rPr spc="5" dirty="0"/>
              <a:t>Ватикана </a:t>
            </a:r>
            <a:r>
              <a:rPr spc="-555" dirty="0"/>
              <a:t> </a:t>
            </a:r>
            <a:r>
              <a:rPr spc="5" dirty="0"/>
              <a:t>(Рим,</a:t>
            </a:r>
            <a:r>
              <a:rPr spc="20" dirty="0"/>
              <a:t> </a:t>
            </a:r>
            <a:r>
              <a:rPr spc="5" dirty="0"/>
              <a:t>Ватикан,</a:t>
            </a:r>
            <a:r>
              <a:rPr spc="70" dirty="0"/>
              <a:t> </a:t>
            </a:r>
            <a:r>
              <a:rPr spc="5" dirty="0"/>
              <a:t>1475</a:t>
            </a:r>
            <a:r>
              <a:rPr spc="110" dirty="0"/>
              <a:t> </a:t>
            </a:r>
            <a:r>
              <a:rPr spc="-60" dirty="0"/>
              <a:t>г.)</a:t>
            </a:r>
          </a:p>
        </p:txBody>
      </p:sp>
      <p:sp>
        <p:nvSpPr>
          <p:cNvPr id="4" name="object 4"/>
          <p:cNvSpPr/>
          <p:nvPr/>
        </p:nvSpPr>
        <p:spPr>
          <a:xfrm>
            <a:off x="4464558" y="1029715"/>
            <a:ext cx="5978525" cy="0"/>
          </a:xfrm>
          <a:custGeom>
            <a:avLst/>
            <a:gdLst/>
            <a:ahLst/>
            <a:cxnLst/>
            <a:rect l="l" t="t" r="r" b="b"/>
            <a:pathLst>
              <a:path w="5978525">
                <a:moveTo>
                  <a:pt x="0" y="0"/>
                </a:moveTo>
                <a:lnTo>
                  <a:pt x="5978017" y="0"/>
                </a:lnTo>
              </a:path>
            </a:pathLst>
          </a:custGeom>
          <a:ln w="12192">
            <a:solidFill>
              <a:srgbClr val="4F81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470272" y="4604384"/>
            <a:ext cx="5975350" cy="56959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120"/>
              </a:lnSpc>
              <a:spcBef>
                <a:spcPts val="204"/>
              </a:spcBef>
              <a:tabLst>
                <a:tab pos="5839460" algn="l"/>
              </a:tabLst>
            </a:pPr>
            <a:r>
              <a:rPr sz="1800" dirty="0">
                <a:latin typeface="Times New Roman"/>
                <a:cs typeface="Times New Roman"/>
              </a:rPr>
              <a:t>Ее 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6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хн</a:t>
            </a:r>
            <a:r>
              <a:rPr sz="1800" spc="-15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те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м 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</a:t>
            </a:r>
            <a:r>
              <a:rPr sz="1800" spc="-50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60" dirty="0">
                <a:latin typeface="Times New Roman"/>
                <a:cs typeface="Times New Roman"/>
              </a:rPr>
              <a:t>а</a:t>
            </a:r>
            <a:r>
              <a:rPr sz="1800" spc="-10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ем 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были 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-25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dirty="0">
                <a:latin typeface="Times New Roman"/>
                <a:cs typeface="Times New Roman"/>
              </a:rPr>
              <a:t>ы 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110" dirty="0">
                <a:latin typeface="Times New Roman"/>
                <a:cs typeface="Times New Roman"/>
              </a:rPr>
              <a:t>к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ай 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</a:t>
            </a:r>
            <a:r>
              <a:rPr sz="1800" dirty="0">
                <a:latin typeface="Times New Roman"/>
                <a:cs typeface="Times New Roman"/>
              </a:rPr>
              <a:t>	и  </a:t>
            </a:r>
            <a:r>
              <a:rPr sz="1800" spc="-15" dirty="0">
                <a:latin typeface="Times New Roman"/>
                <a:cs typeface="Times New Roman"/>
              </a:rPr>
              <a:t>Сикст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80" dirty="0">
                <a:latin typeface="Times New Roman"/>
                <a:cs typeface="Times New Roman"/>
              </a:rPr>
              <a:t>IV.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Прежде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всего,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это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богатейшее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собрание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рукописей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70272" y="5142433"/>
            <a:ext cx="41890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44650" algn="l"/>
                <a:tab pos="2012314" algn="l"/>
                <a:tab pos="2821305" algn="l"/>
              </a:tabLst>
            </a:pPr>
            <a:r>
              <a:rPr sz="1800" spc="-20" dirty="0">
                <a:latin typeface="Times New Roman"/>
                <a:cs typeface="Times New Roman"/>
              </a:rPr>
              <a:t>средневековья	</a:t>
            </a:r>
            <a:r>
              <a:rPr sz="1800" dirty="0">
                <a:latin typeface="Times New Roman"/>
                <a:cs typeface="Times New Roman"/>
              </a:rPr>
              <a:t>и	</a:t>
            </a:r>
            <a:r>
              <a:rPr sz="1800" spc="-15" dirty="0">
                <a:latin typeface="Times New Roman"/>
                <a:cs typeface="Times New Roman"/>
              </a:rPr>
              <a:t>эпохи	Возрождения.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70272" y="5412485"/>
            <a:ext cx="4585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01750" algn="l"/>
                <a:tab pos="2699385" algn="l"/>
                <a:tab pos="3446779" algn="l"/>
              </a:tabLst>
            </a:pPr>
            <a:r>
              <a:rPr sz="1800" dirty="0">
                <a:latin typeface="Times New Roman"/>
                <a:cs typeface="Times New Roman"/>
              </a:rPr>
              <a:t>б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55" dirty="0">
                <a:latin typeface="Times New Roman"/>
                <a:cs typeface="Times New Roman"/>
              </a:rPr>
              <a:t>б</a:t>
            </a:r>
            <a:r>
              <a:rPr sz="1800" dirty="0">
                <a:latin typeface="Times New Roman"/>
                <a:cs typeface="Times New Roman"/>
              </a:rPr>
              <a:t>ли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ки	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2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сь	</a:t>
            </a:r>
            <a:r>
              <a:rPr sz="1800" spc="-15" dirty="0">
                <a:latin typeface="Times New Roman"/>
                <a:cs typeface="Times New Roman"/>
              </a:rPr>
              <a:t>ц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ые	</a:t>
            </a:r>
            <a:r>
              <a:rPr sz="1800" spc="-5" dirty="0">
                <a:latin typeface="Times New Roman"/>
                <a:cs typeface="Times New Roman"/>
              </a:rPr>
              <a:t>э</a:t>
            </a:r>
            <a:r>
              <a:rPr sz="1800" spc="-6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15" dirty="0">
                <a:latin typeface="Times New Roman"/>
                <a:cs typeface="Times New Roman"/>
              </a:rPr>
              <a:t>п</a:t>
            </a:r>
            <a:r>
              <a:rPr sz="1800" spc="-2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15" dirty="0">
                <a:latin typeface="Times New Roman"/>
                <a:cs typeface="Times New Roman"/>
              </a:rPr>
              <a:t>ц</a:t>
            </a:r>
            <a:r>
              <a:rPr sz="1800" spc="-5" dirty="0">
                <a:latin typeface="Times New Roman"/>
                <a:cs typeface="Times New Roman"/>
              </a:rPr>
              <a:t>ии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25204" y="5142433"/>
            <a:ext cx="1320165" cy="57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140"/>
              </a:lnSpc>
              <a:spcBef>
                <a:spcPts val="100"/>
              </a:spcBef>
              <a:tabLst>
                <a:tab pos="632460" algn="l"/>
              </a:tabLst>
            </a:pPr>
            <a:r>
              <a:rPr sz="1800" spc="-20" dirty="0">
                <a:latin typeface="Times New Roman"/>
                <a:cs typeface="Times New Roman"/>
              </a:rPr>
              <a:t>П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д	</a:t>
            </a:r>
            <a:r>
              <a:rPr sz="1800" spc="-20" dirty="0">
                <a:latin typeface="Times New Roman"/>
                <a:cs typeface="Times New Roman"/>
              </a:rPr>
              <a:t>э</a:t>
            </a:r>
            <a:r>
              <a:rPr sz="1800" spc="-10" dirty="0">
                <a:latin typeface="Times New Roman"/>
                <a:cs typeface="Times New Roman"/>
              </a:rPr>
              <a:t>г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д</a:t>
            </a:r>
            <a:r>
              <a:rPr sz="1800" dirty="0">
                <a:latin typeface="Times New Roman"/>
                <a:cs typeface="Times New Roman"/>
              </a:rPr>
              <a:t>ой</a:t>
            </a:r>
            <a:endParaRPr sz="1800">
              <a:latin typeface="Times New Roman"/>
              <a:cs typeface="Times New Roman"/>
            </a:endParaRPr>
          </a:p>
          <a:p>
            <a:pPr marR="6985" algn="r">
              <a:lnSpc>
                <a:spcPts val="2140"/>
              </a:lnSpc>
              <a:tabLst>
                <a:tab pos="394335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	</a:t>
            </a:r>
            <a:r>
              <a:rPr sz="1800" spc="-15" dirty="0">
                <a:latin typeface="Times New Roman"/>
                <a:cs typeface="Times New Roman"/>
              </a:rPr>
              <a:t>поиску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70272" y="5680709"/>
            <a:ext cx="46450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редких</a:t>
            </a:r>
            <a:r>
              <a:rPr sz="1800" spc="2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изданий</a:t>
            </a:r>
            <a:r>
              <a:rPr sz="1800" spc="2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2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самых</a:t>
            </a:r>
            <a:r>
              <a:rPr sz="1800" spc="2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разных</a:t>
            </a:r>
            <a:r>
              <a:rPr sz="1800" spc="2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частях</a:t>
            </a:r>
            <a:r>
              <a:rPr sz="1800" spc="2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света.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69983" y="5680709"/>
            <a:ext cx="1176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Включает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70272" y="5948933"/>
            <a:ext cx="2830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7535" algn="l"/>
                <a:tab pos="1369060" algn="l"/>
              </a:tabLst>
            </a:pPr>
            <a:r>
              <a:rPr sz="1800" spc="-10" dirty="0">
                <a:latin typeface="Times New Roman"/>
                <a:cs typeface="Times New Roman"/>
              </a:rPr>
              <a:t>себя	</a:t>
            </a:r>
            <a:r>
              <a:rPr sz="1800" dirty="0">
                <a:latin typeface="Times New Roman"/>
                <a:cs typeface="Times New Roman"/>
              </a:rPr>
              <a:t>самые	</a:t>
            </a:r>
            <a:r>
              <a:rPr sz="1800" spc="-10" dirty="0">
                <a:latin typeface="Times New Roman"/>
                <a:cs typeface="Times New Roman"/>
              </a:rPr>
              <a:t>разнообразные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70272" y="6218681"/>
            <a:ext cx="2753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произведениями</a:t>
            </a:r>
            <a:r>
              <a:rPr sz="1800" spc="3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Цицерона,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40930" y="5948933"/>
            <a:ext cx="3004820" cy="5695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2120"/>
              </a:lnSpc>
              <a:spcBef>
                <a:spcPts val="200"/>
              </a:spcBef>
              <a:tabLst>
                <a:tab pos="1007744" algn="l"/>
                <a:tab pos="1550035" algn="l"/>
                <a:tab pos="2889885" algn="l"/>
              </a:tabLst>
            </a:pP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-5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ы	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	</a:t>
            </a:r>
            <a:r>
              <a:rPr sz="1800" spc="-40" dirty="0">
                <a:latin typeface="Times New Roman"/>
                <a:cs typeface="Times New Roman"/>
              </a:rPr>
              <a:t>р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spc="-100" dirty="0">
                <a:latin typeface="Times New Roman"/>
                <a:cs typeface="Times New Roman"/>
              </a:rPr>
              <a:t>к</a:t>
            </a:r>
            <a:r>
              <a:rPr sz="1800" spc="-15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-20" dirty="0">
                <a:latin typeface="Times New Roman"/>
                <a:cs typeface="Times New Roman"/>
              </a:rPr>
              <a:t>и</a:t>
            </a:r>
            <a:r>
              <a:rPr sz="1800" spc="25" dirty="0">
                <a:latin typeface="Times New Roman"/>
                <a:cs typeface="Times New Roman"/>
              </a:rPr>
              <a:t>с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й	с  </a:t>
            </a:r>
            <a:r>
              <a:rPr sz="1800" spc="-5" dirty="0">
                <a:latin typeface="Times New Roman"/>
                <a:cs typeface="Times New Roman"/>
              </a:rPr>
              <a:t>Вергилия,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24194" y="6487159"/>
            <a:ext cx="2515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6430" algn="l"/>
              </a:tabLst>
            </a:pPr>
            <a:r>
              <a:rPr sz="1800" spc="-5" dirty="0">
                <a:latin typeface="Times New Roman"/>
                <a:cs typeface="Times New Roman"/>
              </a:rPr>
              <a:t>до	</a:t>
            </a:r>
            <a:r>
              <a:rPr sz="1800" dirty="0">
                <a:latin typeface="Times New Roman"/>
                <a:cs typeface="Times New Roman"/>
              </a:rPr>
              <a:t>работсовременных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89726" y="6753859"/>
            <a:ext cx="2852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38555" algn="l"/>
                <a:tab pos="2317115" algn="l"/>
              </a:tabLst>
            </a:pPr>
            <a:r>
              <a:rPr sz="1800" dirty="0">
                <a:latin typeface="Times New Roman"/>
                <a:cs typeface="Times New Roman"/>
              </a:rPr>
              <a:t>обра</a:t>
            </a:r>
            <a:r>
              <a:rPr sz="1800" spc="-15" dirty="0">
                <a:latin typeface="Times New Roman"/>
                <a:cs typeface="Times New Roman"/>
              </a:rPr>
              <a:t>з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м,	б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льш</a:t>
            </a:r>
            <a:r>
              <a:rPr sz="1800" spc="25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ю	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ть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276080" y="6487159"/>
            <a:ext cx="1082675" cy="5664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indent="249554">
              <a:lnSpc>
                <a:spcPts val="2100"/>
              </a:lnSpc>
              <a:spcBef>
                <a:spcPts val="219"/>
              </a:spcBef>
            </a:pPr>
            <a:r>
              <a:rPr sz="1800" spc="5" dirty="0">
                <a:latin typeface="Times New Roman"/>
                <a:cs typeface="Times New Roman"/>
              </a:rPr>
              <a:t>а</a:t>
            </a:r>
            <a:r>
              <a:rPr sz="1800" spc="-60" dirty="0">
                <a:latin typeface="Times New Roman"/>
                <a:cs typeface="Times New Roman"/>
              </a:rPr>
              <a:t>в</a:t>
            </a:r>
            <a:r>
              <a:rPr sz="1800" spc="-20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оро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.  </a:t>
            </a:r>
            <a:r>
              <a:rPr sz="1800" spc="-20" dirty="0">
                <a:latin typeface="Times New Roman"/>
                <a:cs typeface="Times New Roman"/>
              </a:rPr>
              <a:t>коллекции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70272" y="6487159"/>
            <a:ext cx="1424305" cy="831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Аристотеля,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ts val="2080"/>
              </a:lnSpc>
              <a:spcBef>
                <a:spcPts val="105"/>
              </a:spcBef>
            </a:pP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5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стве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ны</a:t>
            </a:r>
            <a:r>
              <a:rPr sz="1800" dirty="0">
                <a:latin typeface="Times New Roman"/>
                <a:cs typeface="Times New Roman"/>
              </a:rPr>
              <a:t>м  составляют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907785" y="7018146"/>
            <a:ext cx="4539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7425" algn="l"/>
                <a:tab pos="2609215" algn="l"/>
                <a:tab pos="4124325" algn="l"/>
              </a:tabLst>
            </a:pPr>
            <a:r>
              <a:rPr sz="1800" spc="-10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55" dirty="0">
                <a:latin typeface="Times New Roman"/>
                <a:cs typeface="Times New Roman"/>
              </a:rPr>
              <a:t>к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ты	р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г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оз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-15" dirty="0">
                <a:latin typeface="Times New Roman"/>
                <a:cs typeface="Times New Roman"/>
              </a:rPr>
              <a:t>о</a:t>
            </a:r>
            <a:r>
              <a:rPr sz="1800" spc="-45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spc="-20" dirty="0">
                <a:latin typeface="Times New Roman"/>
                <a:cs typeface="Times New Roman"/>
              </a:rPr>
              <a:t>д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spc="-10" dirty="0">
                <a:latin typeface="Times New Roman"/>
                <a:cs typeface="Times New Roman"/>
              </a:rPr>
              <a:t>ж</a:t>
            </a:r>
            <a:r>
              <a:rPr sz="1800" dirty="0">
                <a:latin typeface="Times New Roman"/>
                <a:cs typeface="Times New Roman"/>
              </a:rPr>
              <a:t>ан</a:t>
            </a:r>
            <a:r>
              <a:rPr sz="1800" spc="-15" dirty="0">
                <a:latin typeface="Times New Roman"/>
                <a:cs typeface="Times New Roman"/>
              </a:rPr>
              <a:t>ия</a:t>
            </a:r>
            <a:r>
              <a:rPr sz="1800" dirty="0">
                <a:latin typeface="Times New Roman"/>
                <a:cs typeface="Times New Roman"/>
              </a:rPr>
              <a:t>.	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70272" y="7287894"/>
            <a:ext cx="56083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imes New Roman"/>
                <a:cs typeface="Times New Roman"/>
              </a:rPr>
              <a:t>библиотеке</a:t>
            </a:r>
            <a:r>
              <a:rPr sz="1800" spc="50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создана</a:t>
            </a:r>
            <a:r>
              <a:rPr sz="1800" spc="50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Ватиканская</a:t>
            </a:r>
            <a:r>
              <a:rPr sz="1800" spc="509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школа</a:t>
            </a:r>
            <a:r>
              <a:rPr sz="1800" spc="5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библиотекарей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297414" y="7287894"/>
            <a:ext cx="147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698483" y="7556093"/>
            <a:ext cx="1746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воспроизведению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70272" y="7556093"/>
            <a:ext cx="5237480" cy="569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40"/>
              </a:lnSpc>
              <a:spcBef>
                <a:spcPts val="100"/>
              </a:spcBef>
              <a:tabLst>
                <a:tab pos="1581150" algn="l"/>
                <a:tab pos="2179955" algn="l"/>
                <a:tab pos="3757295" algn="l"/>
              </a:tabLst>
            </a:pPr>
            <a:r>
              <a:rPr sz="1800" spc="-15" dirty="0">
                <a:latin typeface="Times New Roman"/>
                <a:cs typeface="Times New Roman"/>
              </a:rPr>
              <a:t>лаборатория	</a:t>
            </a:r>
            <a:r>
              <a:rPr sz="1800" spc="-5" dirty="0">
                <a:latin typeface="Times New Roman"/>
                <a:cs typeface="Times New Roman"/>
              </a:rPr>
              <a:t>по	</a:t>
            </a:r>
            <a:r>
              <a:rPr sz="1800" dirty="0">
                <a:latin typeface="Times New Roman"/>
                <a:cs typeface="Times New Roman"/>
              </a:rPr>
              <a:t>реставрации	и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140"/>
              </a:lnSpc>
              <a:tabLst>
                <a:tab pos="1301750" algn="l"/>
                <a:tab pos="2896235" algn="l"/>
                <a:tab pos="4140200" algn="l"/>
              </a:tabLst>
            </a:pPr>
            <a:r>
              <a:rPr sz="1800" spc="-10" dirty="0">
                <a:latin typeface="Times New Roman"/>
                <a:cs typeface="Times New Roman"/>
              </a:rPr>
              <a:t>важнейших	манускриптов.	</a:t>
            </a:r>
            <a:r>
              <a:rPr sz="1800" spc="-15" dirty="0">
                <a:latin typeface="Times New Roman"/>
                <a:cs typeface="Times New Roman"/>
              </a:rPr>
              <a:t>Ежедневно	</a:t>
            </a:r>
            <a:r>
              <a:rPr sz="1800" spc="-10" dirty="0">
                <a:latin typeface="Times New Roman"/>
                <a:cs typeface="Times New Roman"/>
              </a:rPr>
              <a:t>хранилища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853930" y="7825840"/>
            <a:ext cx="5918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м</a:t>
            </a:r>
            <a:r>
              <a:rPr sz="1800" spc="-15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г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т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70272" y="8094065"/>
            <a:ext cx="4025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посещать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 </a:t>
            </a:r>
            <a:r>
              <a:rPr sz="1800" dirty="0">
                <a:latin typeface="Times New Roman"/>
                <a:cs typeface="Times New Roman"/>
              </a:rPr>
              <a:t>150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ученых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специалистов.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152207" y="1250632"/>
            <a:ext cx="9248140" cy="3216275"/>
            <a:chOff x="1152207" y="1250632"/>
            <a:chExt cx="9248140" cy="3216275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1260" y="1260093"/>
              <a:ext cx="5889371" cy="319722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496435" y="1255394"/>
              <a:ext cx="5899150" cy="3206750"/>
            </a:xfrm>
            <a:custGeom>
              <a:avLst/>
              <a:gdLst/>
              <a:ahLst/>
              <a:cxnLst/>
              <a:rect l="l" t="t" r="r" b="b"/>
              <a:pathLst>
                <a:path w="5899150" h="3206750">
                  <a:moveTo>
                    <a:pt x="0" y="3206750"/>
                  </a:moveTo>
                  <a:lnTo>
                    <a:pt x="5898895" y="3206750"/>
                  </a:lnTo>
                  <a:lnTo>
                    <a:pt x="5898895" y="0"/>
                  </a:lnTo>
                  <a:lnTo>
                    <a:pt x="0" y="0"/>
                  </a:lnTo>
                  <a:lnTo>
                    <a:pt x="0" y="3206750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2207" y="1255394"/>
              <a:ext cx="1943735" cy="21600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1" y="1351787"/>
            <a:ext cx="8488681" cy="76489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9229" rIns="0" bIns="0" rtlCol="0">
            <a:spAutoFit/>
          </a:bodyPr>
          <a:lstStyle/>
          <a:p>
            <a:pPr marL="3911600" marR="5080">
              <a:lnSpc>
                <a:spcPts val="3100"/>
              </a:lnSpc>
              <a:spcBef>
                <a:spcPts val="225"/>
              </a:spcBef>
            </a:pPr>
            <a:r>
              <a:rPr spc="5" dirty="0"/>
              <a:t>Национальная</a:t>
            </a:r>
            <a:r>
              <a:rPr spc="75" dirty="0"/>
              <a:t> </a:t>
            </a:r>
            <a:r>
              <a:rPr dirty="0"/>
              <a:t>библиотека</a:t>
            </a:r>
            <a:r>
              <a:rPr spc="15" dirty="0"/>
              <a:t> </a:t>
            </a:r>
            <a:r>
              <a:rPr spc="5" dirty="0"/>
              <a:t>Франции </a:t>
            </a:r>
            <a:r>
              <a:rPr spc="-555" dirty="0"/>
              <a:t> </a:t>
            </a:r>
            <a:r>
              <a:rPr spc="25" dirty="0"/>
              <a:t>(Париж,</a:t>
            </a:r>
            <a:r>
              <a:rPr spc="20" dirty="0"/>
              <a:t> </a:t>
            </a:r>
            <a:r>
              <a:rPr spc="5" dirty="0"/>
              <a:t>1461</a:t>
            </a:r>
            <a:r>
              <a:rPr spc="10" dirty="0"/>
              <a:t> </a:t>
            </a:r>
            <a:r>
              <a:rPr spc="-60" dirty="0"/>
              <a:t>г.)</a:t>
            </a:r>
          </a:p>
        </p:txBody>
      </p:sp>
      <p:sp>
        <p:nvSpPr>
          <p:cNvPr id="4" name="object 4"/>
          <p:cNvSpPr/>
          <p:nvPr/>
        </p:nvSpPr>
        <p:spPr>
          <a:xfrm>
            <a:off x="4531359" y="1085976"/>
            <a:ext cx="5978525" cy="0"/>
          </a:xfrm>
          <a:custGeom>
            <a:avLst/>
            <a:gdLst/>
            <a:ahLst/>
            <a:cxnLst/>
            <a:rect l="l" t="t" r="r" b="b"/>
            <a:pathLst>
              <a:path w="5978525">
                <a:moveTo>
                  <a:pt x="0" y="0"/>
                </a:moveTo>
                <a:lnTo>
                  <a:pt x="5978017" y="0"/>
                </a:lnTo>
              </a:path>
            </a:pathLst>
          </a:custGeom>
          <a:ln w="12192">
            <a:solidFill>
              <a:srgbClr val="4F81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37075" y="5322188"/>
            <a:ext cx="5974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40045" algn="l"/>
              </a:tabLst>
            </a:pPr>
            <a:r>
              <a:rPr sz="1800" spc="-65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spc="-10" dirty="0">
                <a:latin typeface="Times New Roman"/>
                <a:cs typeface="Times New Roman"/>
              </a:rPr>
              <a:t>щ</a:t>
            </a:r>
            <a:r>
              <a:rPr sz="1800" spc="35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ств</a:t>
            </a:r>
            <a:r>
              <a:rPr sz="1800" spc="-15" dirty="0">
                <a:latin typeface="Times New Roman"/>
                <a:cs typeface="Times New Roman"/>
              </a:rPr>
              <a:t>о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spc="10" dirty="0">
                <a:latin typeface="Times New Roman"/>
                <a:cs typeface="Times New Roman"/>
              </a:rPr>
              <a:t>а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ще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2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ле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70" dirty="0">
                <a:latin typeface="Times New Roman"/>
                <a:cs typeface="Times New Roman"/>
              </a:rPr>
              <a:t>М</a:t>
            </a:r>
            <a:r>
              <a:rPr sz="1800" spc="-85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др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м,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spc="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сн</a:t>
            </a:r>
            <a:r>
              <a:rPr sz="1800" spc="-15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я	</a:t>
            </a:r>
            <a:r>
              <a:rPr sz="1800" spc="-20" dirty="0">
                <a:latin typeface="Times New Roman"/>
                <a:cs typeface="Times New Roman"/>
              </a:rPr>
              <a:t>ч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ть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37075" y="5598032"/>
            <a:ext cx="1545590" cy="638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700"/>
              </a:lnSpc>
              <a:spcBef>
                <a:spcPts val="100"/>
              </a:spcBef>
              <a:tabLst>
                <a:tab pos="518795" algn="l"/>
              </a:tabLst>
            </a:pP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4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-100" dirty="0">
                <a:latin typeface="Times New Roman"/>
                <a:cs typeface="Times New Roman"/>
              </a:rPr>
              <a:t>к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-10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к</a:t>
            </a:r>
            <a:r>
              <a:rPr sz="1800" spc="-5" dirty="0">
                <a:latin typeface="Times New Roman"/>
                <a:cs typeface="Times New Roman"/>
              </a:rPr>
              <a:t>ц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и  </a:t>
            </a:r>
            <a:r>
              <a:rPr sz="1800" spc="-10" dirty="0">
                <a:latin typeface="Times New Roman"/>
                <a:cs typeface="Times New Roman"/>
              </a:rPr>
              <a:t>родственники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05525" y="5598032"/>
            <a:ext cx="2294255" cy="638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2400">
              <a:lnSpc>
                <a:spcPct val="111700"/>
              </a:lnSpc>
              <a:spcBef>
                <a:spcPts val="100"/>
              </a:spcBef>
              <a:tabLst>
                <a:tab pos="840105" algn="l"/>
                <a:tab pos="1966595" algn="l"/>
              </a:tabLst>
            </a:pPr>
            <a:r>
              <a:rPr sz="1800" dirty="0">
                <a:latin typeface="Times New Roman"/>
                <a:cs typeface="Times New Roman"/>
              </a:rPr>
              <a:t>была	</a:t>
            </a:r>
            <a:r>
              <a:rPr sz="1800" spc="-38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spc="15" dirty="0">
                <a:latin typeface="Times New Roman"/>
                <a:cs typeface="Times New Roman"/>
              </a:rPr>
              <a:t>т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spc="-70" dirty="0">
                <a:latin typeface="Times New Roman"/>
                <a:cs typeface="Times New Roman"/>
              </a:rPr>
              <a:t>а</a:t>
            </a:r>
            <a:r>
              <a:rPr sz="1800" spc="-20" dirty="0">
                <a:latin typeface="Times New Roman"/>
                <a:cs typeface="Times New Roman"/>
              </a:rPr>
              <a:t>ч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5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,	</a:t>
            </a:r>
            <a:r>
              <a:rPr sz="1800" spc="1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ак  </a:t>
            </a:r>
            <a:r>
              <a:rPr sz="1800" spc="-5" dirty="0">
                <a:latin typeface="Times New Roman"/>
                <a:cs typeface="Times New Roman"/>
              </a:rPr>
              <a:t>имели	обыкновение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60485" y="5598032"/>
            <a:ext cx="2052955" cy="946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4300">
              <a:lnSpc>
                <a:spcPct val="111700"/>
              </a:lnSpc>
              <a:spcBef>
                <a:spcPts val="100"/>
              </a:spcBef>
              <a:tabLst>
                <a:tab pos="847725" algn="l"/>
              </a:tabLst>
            </a:pPr>
            <a:r>
              <a:rPr sz="1800" spc="-3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ак	</a:t>
            </a:r>
            <a:r>
              <a:rPr sz="1800" spc="-11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2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10" dirty="0">
                <a:latin typeface="Times New Roman"/>
                <a:cs typeface="Times New Roman"/>
              </a:rPr>
              <a:t>к</a:t>
            </a:r>
            <a:r>
              <a:rPr sz="1800" spc="-5" dirty="0">
                <a:latin typeface="Times New Roman"/>
                <a:cs typeface="Times New Roman"/>
              </a:rPr>
              <a:t>ие  не</a:t>
            </a:r>
            <a:endParaRPr sz="1800">
              <a:latin typeface="Times New Roman"/>
              <a:cs typeface="Times New Roman"/>
            </a:endParaRPr>
          </a:p>
          <a:p>
            <a:pPr marL="47625">
              <a:lnSpc>
                <a:spcPct val="100000"/>
              </a:lnSpc>
              <a:spcBef>
                <a:spcPts val="265"/>
              </a:spcBef>
              <a:tabLst>
                <a:tab pos="459105" algn="l"/>
                <a:tab pos="1175385" algn="l"/>
              </a:tabLst>
            </a:pPr>
            <a:r>
              <a:rPr sz="1800" spc="-5" dirty="0">
                <a:latin typeface="Times New Roman"/>
                <a:cs typeface="Times New Roman"/>
              </a:rPr>
              <a:t>XI	</a:t>
            </a:r>
            <a:r>
              <a:rPr sz="1800" spc="-20" dirty="0">
                <a:latin typeface="Times New Roman"/>
                <a:cs typeface="Times New Roman"/>
              </a:rPr>
              <a:t>начал	</a:t>
            </a:r>
            <a:r>
              <a:rPr sz="1800" spc="-15" dirty="0">
                <a:latin typeface="Times New Roman"/>
                <a:cs typeface="Times New Roman"/>
              </a:rPr>
              <a:t>собирать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37075" y="6210773"/>
            <a:ext cx="5974715" cy="64198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  <a:tabLst>
                <a:tab pos="1290955" algn="l"/>
                <a:tab pos="2120265" algn="l"/>
                <a:tab pos="2915920" algn="l"/>
              </a:tabLst>
            </a:pPr>
            <a:r>
              <a:rPr sz="1800" spc="-15" dirty="0">
                <a:latin typeface="Times New Roman"/>
                <a:cs typeface="Times New Roman"/>
              </a:rPr>
              <a:t>возвращать	</a:t>
            </a:r>
            <a:r>
              <a:rPr sz="1800" spc="-5" dirty="0">
                <a:latin typeface="Times New Roman"/>
                <a:cs typeface="Times New Roman"/>
              </a:rPr>
              <a:t>взятые	</a:t>
            </a:r>
            <a:r>
              <a:rPr sz="1800" spc="-10" dirty="0">
                <a:latin typeface="Times New Roman"/>
                <a:cs typeface="Times New Roman"/>
              </a:rPr>
              <a:t>книги.	</a:t>
            </a:r>
            <a:r>
              <a:rPr sz="1800" spc="-20" dirty="0">
                <a:latin typeface="Times New Roman"/>
                <a:cs typeface="Times New Roman"/>
              </a:rPr>
              <a:t>Людовик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  <a:tabLst>
                <a:tab pos="1283335" algn="l"/>
                <a:tab pos="2656840" algn="l"/>
                <a:tab pos="3517900" algn="l"/>
                <a:tab pos="4386580" algn="l"/>
                <a:tab pos="4641850" algn="l"/>
                <a:tab pos="5853430" algn="l"/>
              </a:tabLst>
            </a:pPr>
            <a:r>
              <a:rPr sz="1800" dirty="0">
                <a:latin typeface="Times New Roman"/>
                <a:cs typeface="Times New Roman"/>
              </a:rPr>
              <a:t>б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55" dirty="0">
                <a:latin typeface="Times New Roman"/>
                <a:cs typeface="Times New Roman"/>
              </a:rPr>
              <a:t>б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те</a:t>
            </a:r>
            <a:r>
              <a:rPr sz="1800" spc="-4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у	</a:t>
            </a:r>
            <a:r>
              <a:rPr sz="1800" spc="-15" dirty="0">
                <a:latin typeface="Times New Roman"/>
                <a:cs typeface="Times New Roman"/>
              </a:rPr>
              <a:t>пр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3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20" dirty="0">
                <a:latin typeface="Times New Roman"/>
                <a:cs typeface="Times New Roman"/>
              </a:rPr>
              <a:t>ч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ки	за</a:t>
            </a:r>
            <a:r>
              <a:rPr sz="1800" spc="-15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.	</a:t>
            </a:r>
            <a:r>
              <a:rPr sz="1800" spc="-2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1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я</a:t>
            </a:r>
            <a:r>
              <a:rPr sz="1800" spc="-20" dirty="0">
                <a:latin typeface="Times New Roman"/>
                <a:cs typeface="Times New Roman"/>
              </a:rPr>
              <a:t>д</a:t>
            </a:r>
            <a:r>
              <a:rPr sz="1800" dirty="0">
                <a:latin typeface="Times New Roman"/>
                <a:cs typeface="Times New Roman"/>
              </a:rPr>
              <a:t>у	с	</a:t>
            </a:r>
            <a:r>
              <a:rPr sz="1800" spc="-5" dirty="0">
                <a:latin typeface="Times New Roman"/>
                <a:cs typeface="Times New Roman"/>
              </a:rPr>
              <a:t>пр</a:t>
            </a:r>
            <a:r>
              <a:rPr sz="1800" spc="-55" dirty="0">
                <a:latin typeface="Times New Roman"/>
                <a:cs typeface="Times New Roman"/>
              </a:rPr>
              <a:t>о</a:t>
            </a:r>
            <a:r>
              <a:rPr sz="1800" spc="-20" dirty="0">
                <a:latin typeface="Times New Roman"/>
                <a:cs typeface="Times New Roman"/>
              </a:rPr>
              <a:t>ч</a:t>
            </a:r>
            <a:r>
              <a:rPr sz="1800" spc="-5" dirty="0">
                <a:latin typeface="Times New Roman"/>
                <a:cs typeface="Times New Roman"/>
              </a:rPr>
              <a:t>им</a:t>
            </a:r>
            <a:r>
              <a:rPr sz="1800" spc="-2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,	в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37075" y="6825233"/>
            <a:ext cx="5975985" cy="1255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12000"/>
              </a:lnSpc>
              <a:spcBef>
                <a:spcPts val="105"/>
              </a:spcBef>
            </a:pPr>
            <a:r>
              <a:rPr sz="1800" spc="-15" dirty="0">
                <a:latin typeface="Times New Roman"/>
                <a:cs typeface="Times New Roman"/>
              </a:rPr>
              <a:t>библиотеке </a:t>
            </a:r>
            <a:r>
              <a:rPr sz="1800" spc="-10" dirty="0">
                <a:latin typeface="Times New Roman"/>
                <a:cs typeface="Times New Roman"/>
              </a:rPr>
              <a:t>хранятся </a:t>
            </a:r>
            <a:r>
              <a:rPr sz="1800" dirty="0">
                <a:latin typeface="Times New Roman"/>
                <a:cs typeface="Times New Roman"/>
              </a:rPr>
              <a:t>книги </a:t>
            </a:r>
            <a:r>
              <a:rPr sz="1800" spc="-5" dirty="0">
                <a:latin typeface="Times New Roman"/>
                <a:cs typeface="Times New Roman"/>
              </a:rPr>
              <a:t>различных </a:t>
            </a:r>
            <a:r>
              <a:rPr sz="1800" spc="-10" dirty="0">
                <a:latin typeface="Times New Roman"/>
                <a:cs typeface="Times New Roman"/>
              </a:rPr>
              <a:t>монастырей,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книги </a:t>
            </a:r>
            <a:r>
              <a:rPr sz="1800" dirty="0">
                <a:latin typeface="Times New Roman"/>
                <a:cs typeface="Times New Roman"/>
              </a:rPr>
              <a:t>о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революции, </a:t>
            </a:r>
            <a:r>
              <a:rPr sz="1800" spc="-5" dirty="0">
                <a:latin typeface="Times New Roman"/>
                <a:cs typeface="Times New Roman"/>
              </a:rPr>
              <a:t>книги </a:t>
            </a:r>
            <a:r>
              <a:rPr sz="1800" dirty="0">
                <a:latin typeface="Times New Roman"/>
                <a:cs typeface="Times New Roman"/>
              </a:rPr>
              <a:t>о </a:t>
            </a:r>
            <a:r>
              <a:rPr sz="1800" spc="-15" dirty="0">
                <a:latin typeface="Times New Roman"/>
                <a:cs typeface="Times New Roman"/>
              </a:rPr>
              <a:t>Вальтере, </a:t>
            </a:r>
            <a:r>
              <a:rPr sz="1800" dirty="0">
                <a:latin typeface="Times New Roman"/>
                <a:cs typeface="Times New Roman"/>
              </a:rPr>
              <a:t>а </a:t>
            </a:r>
            <a:r>
              <a:rPr sz="1800" spc="-5" dirty="0">
                <a:latin typeface="Times New Roman"/>
                <a:cs typeface="Times New Roman"/>
              </a:rPr>
              <a:t>также </a:t>
            </a:r>
            <a:r>
              <a:rPr sz="1800" spc="-10" dirty="0">
                <a:latin typeface="Times New Roman"/>
                <a:cs typeface="Times New Roman"/>
              </a:rPr>
              <a:t>собрания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рукописей, 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присланных </a:t>
            </a:r>
            <a:r>
              <a:rPr sz="1800" spc="-5" dirty="0">
                <a:latin typeface="Times New Roman"/>
                <a:cs typeface="Times New Roman"/>
              </a:rPr>
              <a:t>из различных стран.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spc="-15" dirty="0">
                <a:latin typeface="Times New Roman"/>
                <a:cs typeface="Times New Roman"/>
              </a:rPr>
              <a:t>сегодняшний момент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включает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себя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30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миллионов</a:t>
            </a:r>
            <a:r>
              <a:rPr sz="1800" spc="409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единиц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хранения.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327530" y="1349501"/>
            <a:ext cx="9190355" cy="3594100"/>
            <a:chOff x="1327530" y="1349501"/>
            <a:chExt cx="9190355" cy="359410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8063" y="1377441"/>
              <a:ext cx="5939917" cy="355638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563236" y="1373631"/>
              <a:ext cx="5949950" cy="3564890"/>
            </a:xfrm>
            <a:custGeom>
              <a:avLst/>
              <a:gdLst/>
              <a:ahLst/>
              <a:cxnLst/>
              <a:rect l="l" t="t" r="r" b="b"/>
              <a:pathLst>
                <a:path w="5949950" h="3564890">
                  <a:moveTo>
                    <a:pt x="0" y="3564889"/>
                  </a:moveTo>
                  <a:lnTo>
                    <a:pt x="5949442" y="3564889"/>
                  </a:lnTo>
                  <a:lnTo>
                    <a:pt x="5949442" y="0"/>
                  </a:lnTo>
                  <a:lnTo>
                    <a:pt x="0" y="0"/>
                  </a:lnTo>
                  <a:lnTo>
                    <a:pt x="0" y="3564889"/>
                  </a:lnTo>
                  <a:close/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7530" y="1349501"/>
              <a:ext cx="1620012" cy="21600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1" y="1080516"/>
            <a:ext cx="8776717" cy="79202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37075" y="49783"/>
            <a:ext cx="5570855" cy="7467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  <a:tabLst>
                <a:tab pos="5127625" algn="l"/>
              </a:tabLst>
            </a:pPr>
            <a:r>
              <a:rPr sz="2400" dirty="0"/>
              <a:t>Библиотека</a:t>
            </a:r>
            <a:r>
              <a:rPr sz="2400" spc="40" dirty="0"/>
              <a:t> </a:t>
            </a:r>
            <a:r>
              <a:rPr sz="2400" spc="5" dirty="0"/>
              <a:t>монастыря</a:t>
            </a:r>
            <a:r>
              <a:rPr sz="2400" spc="105" dirty="0"/>
              <a:t> </a:t>
            </a:r>
            <a:r>
              <a:rPr sz="2400" spc="-45" dirty="0"/>
              <a:t>Святои </a:t>
            </a:r>
            <a:r>
              <a:rPr sz="2400" spc="-40" dirty="0"/>
              <a:t> </a:t>
            </a:r>
            <a:r>
              <a:rPr sz="2400" spc="5" dirty="0"/>
              <a:t>Ек</a:t>
            </a:r>
            <a:r>
              <a:rPr sz="2400" spc="10" dirty="0"/>
              <a:t>а</a:t>
            </a:r>
            <a:r>
              <a:rPr sz="2400" spc="5" dirty="0"/>
              <a:t>т</a:t>
            </a:r>
            <a:r>
              <a:rPr sz="2400" spc="10" dirty="0"/>
              <a:t>е</a:t>
            </a:r>
            <a:r>
              <a:rPr sz="2400" spc="5" dirty="0"/>
              <a:t>р</a:t>
            </a:r>
            <a:r>
              <a:rPr sz="2400" spc="10" dirty="0"/>
              <a:t>ин</a:t>
            </a:r>
            <a:r>
              <a:rPr sz="2400" dirty="0"/>
              <a:t>ы</a:t>
            </a:r>
            <a:r>
              <a:rPr sz="2400" spc="45" dirty="0"/>
              <a:t> </a:t>
            </a:r>
            <a:r>
              <a:rPr sz="2400" dirty="0"/>
              <a:t>(</a:t>
            </a:r>
            <a:r>
              <a:rPr sz="2400" spc="15" dirty="0"/>
              <a:t>Е</a:t>
            </a:r>
            <a:r>
              <a:rPr sz="2400" spc="5" dirty="0"/>
              <a:t>г</a:t>
            </a:r>
            <a:r>
              <a:rPr sz="2400" spc="10" dirty="0"/>
              <a:t>и</a:t>
            </a:r>
            <a:r>
              <a:rPr sz="2400" spc="5" dirty="0"/>
              <a:t>п</a:t>
            </a:r>
            <a:r>
              <a:rPr sz="2400" spc="10" dirty="0"/>
              <a:t>е</a:t>
            </a:r>
            <a:r>
              <a:rPr sz="2400" spc="-185" dirty="0"/>
              <a:t>т</a:t>
            </a:r>
            <a:r>
              <a:rPr sz="2400" dirty="0"/>
              <a:t>,</a:t>
            </a:r>
            <a:r>
              <a:rPr sz="2400" spc="85" dirty="0"/>
              <a:t> </a:t>
            </a:r>
            <a:r>
              <a:rPr sz="2400" spc="-55" dirty="0"/>
              <a:t>С</a:t>
            </a:r>
            <a:r>
              <a:rPr sz="2400" spc="-60" dirty="0"/>
              <a:t>ина</a:t>
            </a:r>
            <a:r>
              <a:rPr sz="2400" dirty="0"/>
              <a:t>и</a:t>
            </a:r>
            <a:r>
              <a:rPr sz="2400" spc="-110" dirty="0"/>
              <a:t> </a:t>
            </a:r>
            <a:r>
              <a:rPr sz="2400" dirty="0"/>
              <a:t>,</a:t>
            </a:r>
            <a:r>
              <a:rPr sz="2400" spc="-15" dirty="0"/>
              <a:t> </a:t>
            </a:r>
            <a:r>
              <a:rPr sz="2400" spc="15" dirty="0"/>
              <a:t>548</a:t>
            </a:r>
            <a:r>
              <a:rPr sz="2400" spc="5" dirty="0"/>
              <a:t>-</a:t>
            </a:r>
            <a:r>
              <a:rPr sz="2400" spc="10" dirty="0"/>
              <a:t>56</a:t>
            </a:r>
            <a:r>
              <a:rPr sz="2400" dirty="0"/>
              <a:t>5	</a:t>
            </a:r>
            <a:r>
              <a:rPr sz="2400" spc="5" dirty="0"/>
              <a:t>г</a:t>
            </a:r>
            <a:r>
              <a:rPr sz="2400" spc="-185" dirty="0"/>
              <a:t>г</a:t>
            </a:r>
            <a:r>
              <a:rPr sz="2400" spc="5" dirty="0"/>
              <a:t>.</a:t>
            </a:r>
            <a:r>
              <a:rPr sz="2400" dirty="0"/>
              <a:t>)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4531359" y="851661"/>
            <a:ext cx="5978525" cy="0"/>
          </a:xfrm>
          <a:custGeom>
            <a:avLst/>
            <a:gdLst/>
            <a:ahLst/>
            <a:cxnLst/>
            <a:rect l="l" t="t" r="r" b="b"/>
            <a:pathLst>
              <a:path w="5978525">
                <a:moveTo>
                  <a:pt x="0" y="0"/>
                </a:moveTo>
                <a:lnTo>
                  <a:pt x="5978017" y="0"/>
                </a:lnTo>
              </a:path>
            </a:pathLst>
          </a:custGeom>
          <a:ln w="12192">
            <a:solidFill>
              <a:srgbClr val="4F81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37075" y="5203697"/>
            <a:ext cx="4780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Монастырь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находится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Египте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подножия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горы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52864" y="5203697"/>
            <a:ext cx="695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Син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-15" dirty="0">
                <a:latin typeface="Times New Roman"/>
                <a:cs typeface="Times New Roman"/>
              </a:rPr>
              <a:t>й</a:t>
            </a:r>
            <a:r>
              <a:rPr sz="180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54645" y="5478525"/>
            <a:ext cx="855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ме</a:t>
            </a:r>
            <a:r>
              <a:rPr sz="1800" spc="10" dirty="0">
                <a:latin typeface="Times New Roman"/>
                <a:cs typeface="Times New Roman"/>
              </a:rPr>
              <a:t>щ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5" dirty="0">
                <a:latin typeface="Times New Roman"/>
                <a:cs typeface="Times New Roman"/>
              </a:rPr>
              <a:t>ет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713468" y="5478525"/>
            <a:ext cx="752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6240" algn="l"/>
              </a:tabLst>
            </a:pPr>
            <a:r>
              <a:rPr sz="1800" dirty="0">
                <a:latin typeface="Times New Roman"/>
                <a:cs typeface="Times New Roman"/>
              </a:rPr>
              <a:t>3	304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37075" y="5478525"/>
            <a:ext cx="2585085" cy="5664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  <a:tabLst>
                <a:tab pos="1513840" algn="l"/>
              </a:tabLst>
            </a:pPr>
            <a:r>
              <a:rPr sz="1800" spc="-5" dirty="0">
                <a:latin typeface="Times New Roman"/>
                <a:cs typeface="Times New Roman"/>
              </a:rPr>
              <a:t>Би</a:t>
            </a:r>
            <a:r>
              <a:rPr sz="1800" spc="-65" dirty="0">
                <a:latin typeface="Times New Roman"/>
                <a:cs typeface="Times New Roman"/>
              </a:rPr>
              <a:t>б</a:t>
            </a:r>
            <a:r>
              <a:rPr sz="1800" dirty="0">
                <a:latin typeface="Times New Roman"/>
                <a:cs typeface="Times New Roman"/>
              </a:rPr>
              <a:t>ли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-2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а	мона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ы</a:t>
            </a:r>
            <a:r>
              <a:rPr sz="1800" spc="-1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я  </a:t>
            </a:r>
            <a:r>
              <a:rPr sz="1800" spc="-5" dirty="0">
                <a:latin typeface="Times New Roman"/>
                <a:cs typeface="Times New Roman"/>
              </a:rPr>
              <a:t>манускрипта,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37075" y="5746749"/>
            <a:ext cx="4342130" cy="5664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indent="1579880">
              <a:lnSpc>
                <a:spcPts val="2100"/>
              </a:lnSpc>
              <a:spcBef>
                <a:spcPts val="219"/>
              </a:spcBef>
              <a:tabLst>
                <a:tab pos="445134" algn="l"/>
                <a:tab pos="1603375" algn="l"/>
                <a:tab pos="1892935" algn="l"/>
                <a:tab pos="2446655" algn="l"/>
                <a:tab pos="3115310" algn="l"/>
                <a:tab pos="3423285" algn="l"/>
                <a:tab pos="4214495" algn="l"/>
              </a:tabLst>
            </a:pPr>
            <a:r>
              <a:rPr sz="1800" dirty="0">
                <a:latin typeface="Times New Roman"/>
                <a:cs typeface="Times New Roman"/>
              </a:rPr>
              <a:t>5	000	к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2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г	и	о</a:t>
            </a:r>
            <a:r>
              <a:rPr sz="1800" spc="-95" dirty="0">
                <a:latin typeface="Times New Roman"/>
                <a:cs typeface="Times New Roman"/>
              </a:rPr>
              <a:t>к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ло	1  </a:t>
            </a:r>
            <a:r>
              <a:rPr sz="2700" baseline="1543" dirty="0">
                <a:latin typeface="Times New Roman"/>
                <a:cs typeface="Times New Roman"/>
              </a:rPr>
              <a:t>Ее	</a:t>
            </a:r>
            <a:r>
              <a:rPr sz="2700" spc="-7" baseline="1543" dirty="0">
                <a:latin typeface="Times New Roman"/>
                <a:cs typeface="Times New Roman"/>
              </a:rPr>
              <a:t>собрание	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68820" y="6008623"/>
            <a:ext cx="1485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историческому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37075" y="6276847"/>
            <a:ext cx="2310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5194" algn="l"/>
              </a:tabLst>
            </a:pPr>
            <a:r>
              <a:rPr sz="1800" spc="-25" dirty="0">
                <a:latin typeface="Times New Roman"/>
                <a:cs typeface="Times New Roman"/>
              </a:rPr>
              <a:t>только	</a:t>
            </a:r>
            <a:r>
              <a:rPr sz="1800" spc="-15" dirty="0">
                <a:latin typeface="Times New Roman"/>
                <a:cs typeface="Times New Roman"/>
              </a:rPr>
              <a:t>Апостольской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89393" y="6276847"/>
            <a:ext cx="1128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б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55" dirty="0">
                <a:latin typeface="Times New Roman"/>
                <a:cs typeface="Times New Roman"/>
              </a:rPr>
              <a:t>б</a:t>
            </a:r>
            <a:r>
              <a:rPr sz="1800" dirty="0">
                <a:latin typeface="Times New Roman"/>
                <a:cs typeface="Times New Roman"/>
              </a:rPr>
              <a:t>ли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-6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42503" y="6014973"/>
            <a:ext cx="1147445" cy="567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значению</a:t>
            </a:r>
            <a:endParaRPr sz="1800">
              <a:latin typeface="Times New Roman"/>
              <a:cs typeface="Times New Roman"/>
            </a:endParaRPr>
          </a:p>
          <a:p>
            <a:pPr marL="172720">
              <a:lnSpc>
                <a:spcPts val="2130"/>
              </a:lnSpc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0" dirty="0">
                <a:latin typeface="Times New Roman"/>
                <a:cs typeface="Times New Roman"/>
              </a:rPr>
              <a:t>а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20" dirty="0">
                <a:latin typeface="Times New Roman"/>
                <a:cs typeface="Times New Roman"/>
              </a:rPr>
              <a:t>и</a:t>
            </a:r>
            <a:r>
              <a:rPr sz="1800" spc="-1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2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а.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20506" y="5478525"/>
            <a:ext cx="1888489" cy="1102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  <a:tabLst>
                <a:tab pos="390525" algn="l"/>
              </a:tabLst>
            </a:pPr>
            <a:r>
              <a:rPr sz="1800" dirty="0">
                <a:latin typeface="Times New Roman"/>
                <a:cs typeface="Times New Roman"/>
              </a:rPr>
              <a:t>в	</a:t>
            </a:r>
            <a:r>
              <a:rPr sz="1800" spc="-5" dirty="0">
                <a:latin typeface="Times New Roman"/>
                <a:cs typeface="Times New Roman"/>
              </a:rPr>
              <a:t>себя</a:t>
            </a:r>
            <a:endParaRPr sz="1800">
              <a:latin typeface="Times New Roman"/>
              <a:cs typeface="Times New Roman"/>
            </a:endParaRPr>
          </a:p>
          <a:p>
            <a:pPr marL="1017269" marR="5080" indent="-586740" algn="r">
              <a:lnSpc>
                <a:spcPct val="97300"/>
              </a:lnSpc>
              <a:spcBef>
                <a:spcPts val="35"/>
              </a:spcBef>
              <a:tabLst>
                <a:tab pos="1064895" algn="l"/>
              </a:tabLst>
            </a:pPr>
            <a:r>
              <a:rPr sz="1800" dirty="0">
                <a:latin typeface="Times New Roman"/>
                <a:cs typeface="Times New Roman"/>
              </a:rPr>
              <a:t>700		с</a:t>
            </a:r>
            <a:r>
              <a:rPr sz="1800" spc="5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ит</a:t>
            </a:r>
            <a:r>
              <a:rPr sz="1800" spc="-9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.  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spc="-20" dirty="0">
                <a:latin typeface="Times New Roman"/>
                <a:cs typeface="Times New Roman"/>
              </a:rPr>
              <a:t>т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spc="-5" dirty="0">
                <a:latin typeface="Times New Roman"/>
                <a:cs typeface="Times New Roman"/>
              </a:rPr>
              <a:t>па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т  </a:t>
            </a:r>
            <a:r>
              <a:rPr sz="1800" spc="-20" dirty="0">
                <a:latin typeface="Times New Roman"/>
                <a:cs typeface="Times New Roman"/>
              </a:rPr>
              <a:t>Тексты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37075" y="6819391"/>
            <a:ext cx="2816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08785" algn="l"/>
              </a:tabLst>
            </a:pPr>
            <a:r>
              <a:rPr sz="1800" dirty="0">
                <a:latin typeface="Times New Roman"/>
                <a:cs typeface="Times New Roman"/>
              </a:rPr>
              <a:t>г</a:t>
            </a:r>
            <a:r>
              <a:rPr sz="1800" spc="-25" dirty="0">
                <a:latin typeface="Times New Roman"/>
                <a:cs typeface="Times New Roman"/>
              </a:rPr>
              <a:t>р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з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5" dirty="0">
                <a:latin typeface="Times New Roman"/>
                <a:cs typeface="Times New Roman"/>
              </a:rPr>
              <a:t>с</a:t>
            </a:r>
            <a:r>
              <a:rPr sz="1800" spc="-100" dirty="0">
                <a:latin typeface="Times New Roman"/>
                <a:cs typeface="Times New Roman"/>
              </a:rPr>
              <a:t>к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dirty="0">
                <a:latin typeface="Times New Roman"/>
                <a:cs typeface="Times New Roman"/>
              </a:rPr>
              <a:t>,	а</a:t>
            </a:r>
            <a:r>
              <a:rPr sz="1800" spc="-2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мян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spc="-100" dirty="0">
                <a:latin typeface="Times New Roman"/>
                <a:cs typeface="Times New Roman"/>
              </a:rPr>
              <a:t>к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dirty="0"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37075" y="6552691"/>
            <a:ext cx="43726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6680" algn="l"/>
                <a:tab pos="1960245" algn="l"/>
                <a:tab pos="3415029" algn="l"/>
              </a:tabLst>
            </a:pPr>
            <a:r>
              <a:rPr sz="1800" spc="-5" dirty="0">
                <a:latin typeface="Times New Roman"/>
                <a:cs typeface="Times New Roman"/>
              </a:rPr>
              <a:t>написаны	на	</a:t>
            </a:r>
            <a:r>
              <a:rPr sz="1800" spc="-15" dirty="0">
                <a:latin typeface="Times New Roman"/>
                <a:cs typeface="Times New Roman"/>
              </a:rPr>
              <a:t>греческом,	</a:t>
            </a:r>
            <a:r>
              <a:rPr sz="1800" spc="-20" dirty="0">
                <a:latin typeface="Times New Roman"/>
                <a:cs typeface="Times New Roman"/>
              </a:rPr>
              <a:t>арабском,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59014" y="6819391"/>
            <a:ext cx="9759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оп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90" dirty="0">
                <a:latin typeface="Times New Roman"/>
                <a:cs typeface="Times New Roman"/>
              </a:rPr>
              <a:t>к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dirty="0"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296527" y="6552691"/>
            <a:ext cx="1117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imes New Roman"/>
                <a:cs typeface="Times New Roman"/>
              </a:rPr>
              <a:t>сирийском,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328531" y="6819391"/>
            <a:ext cx="1076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imes New Roman"/>
                <a:cs typeface="Times New Roman"/>
              </a:rPr>
              <a:t>э</a:t>
            </a:r>
            <a:r>
              <a:rPr sz="1800" dirty="0">
                <a:latin typeface="Times New Roman"/>
                <a:cs typeface="Times New Roman"/>
              </a:rPr>
              <a:t>ф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опс</a:t>
            </a:r>
            <a:r>
              <a:rPr sz="1800" spc="-110" dirty="0">
                <a:latin typeface="Times New Roman"/>
                <a:cs typeface="Times New Roman"/>
              </a:rPr>
              <a:t>к</a:t>
            </a:r>
            <a:r>
              <a:rPr sz="1800" spc="-40" dirty="0">
                <a:latin typeface="Times New Roman"/>
                <a:cs typeface="Times New Roman"/>
              </a:rPr>
              <a:t>ом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37075" y="7072376"/>
            <a:ext cx="5979795" cy="1376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2135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славянских</a:t>
            </a:r>
            <a:r>
              <a:rPr sz="1800" spc="4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языках.</a:t>
            </a:r>
            <a:r>
              <a:rPr sz="1800" spc="4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Самые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известные</a:t>
            </a:r>
            <a:r>
              <a:rPr sz="1800" spc="4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манускрипты</a:t>
            </a:r>
            <a:r>
              <a:rPr sz="1800" spc="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8200"/>
              </a:lnSpc>
              <a:spcBef>
                <a:spcPts val="15"/>
              </a:spcBef>
            </a:pPr>
            <a:r>
              <a:rPr sz="1800" spc="-10" dirty="0">
                <a:latin typeface="Times New Roman"/>
                <a:cs typeface="Times New Roman"/>
              </a:rPr>
              <a:t>«Синайский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кодекс»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IV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века</a:t>
            </a:r>
            <a:r>
              <a:rPr sz="1800" spc="4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(в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настоящий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момент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находится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20" dirty="0">
                <a:latin typeface="Times New Roman"/>
                <a:cs typeface="Times New Roman"/>
              </a:rPr>
              <a:t>Британском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музее)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«Сирийский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кодекс»</a:t>
            </a:r>
            <a:r>
              <a:rPr sz="1800" spc="3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века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цитатами</a:t>
            </a:r>
            <a:r>
              <a:rPr sz="1800" spc="-5" dirty="0">
                <a:latin typeface="Times New Roman"/>
                <a:cs typeface="Times New Roman"/>
              </a:rPr>
              <a:t> из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Библии.</a:t>
            </a:r>
            <a:r>
              <a:rPr sz="1800" spc="-10" dirty="0">
                <a:latin typeface="Times New Roman"/>
                <a:cs typeface="Times New Roman"/>
              </a:rPr>
              <a:t> Помимо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прочих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реликвий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монастырь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имеет</a:t>
            </a:r>
            <a:r>
              <a:rPr sz="1800" dirty="0">
                <a:latin typeface="Times New Roman"/>
                <a:cs typeface="Times New Roman"/>
              </a:rPr>
              <a:t> также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коллекцию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древнейших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икон.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347469" y="1057719"/>
            <a:ext cx="9170670" cy="3995420"/>
            <a:chOff x="1347469" y="1057719"/>
            <a:chExt cx="9170670" cy="3995420"/>
          </a:xfrm>
        </p:grpSpPr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8062" y="1067180"/>
              <a:ext cx="5940171" cy="397637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563237" y="1062481"/>
              <a:ext cx="5949950" cy="3985895"/>
            </a:xfrm>
            <a:custGeom>
              <a:avLst/>
              <a:gdLst/>
              <a:ahLst/>
              <a:cxnLst/>
              <a:rect l="l" t="t" r="r" b="b"/>
              <a:pathLst>
                <a:path w="5949950" h="3985895">
                  <a:moveTo>
                    <a:pt x="0" y="3985894"/>
                  </a:moveTo>
                  <a:lnTo>
                    <a:pt x="5949695" y="3985894"/>
                  </a:lnTo>
                  <a:lnTo>
                    <a:pt x="5949695" y="0"/>
                  </a:lnTo>
                  <a:lnTo>
                    <a:pt x="0" y="0"/>
                  </a:lnTo>
                  <a:lnTo>
                    <a:pt x="0" y="3985894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7469" y="1076705"/>
              <a:ext cx="1589532" cy="21600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284" y="1564957"/>
            <a:ext cx="10472420" cy="7435850"/>
            <a:chOff x="18284" y="1564957"/>
            <a:chExt cx="10472420" cy="7435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4" y="1620015"/>
              <a:ext cx="8250939" cy="73807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66665" y="1569719"/>
              <a:ext cx="5915660" cy="3940810"/>
            </a:xfrm>
            <a:custGeom>
              <a:avLst/>
              <a:gdLst/>
              <a:ahLst/>
              <a:cxnLst/>
              <a:rect l="l" t="t" r="r" b="b"/>
              <a:pathLst>
                <a:path w="5915659" h="3940810">
                  <a:moveTo>
                    <a:pt x="0" y="3940302"/>
                  </a:moveTo>
                  <a:lnTo>
                    <a:pt x="5915405" y="3940302"/>
                  </a:lnTo>
                  <a:lnTo>
                    <a:pt x="5915405" y="0"/>
                  </a:lnTo>
                  <a:lnTo>
                    <a:pt x="0" y="0"/>
                  </a:lnTo>
                  <a:lnTo>
                    <a:pt x="0" y="3940302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4216" y="1598294"/>
              <a:ext cx="1852676" cy="21600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2921" y="1620138"/>
              <a:ext cx="5907532" cy="379818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914775" marR="5080">
              <a:lnSpc>
                <a:spcPct val="97900"/>
              </a:lnSpc>
              <a:spcBef>
                <a:spcPts val="170"/>
              </a:spcBef>
              <a:tabLst>
                <a:tab pos="8592185" algn="l"/>
              </a:tabLst>
            </a:pPr>
            <a:r>
              <a:rPr dirty="0"/>
              <a:t>Библиотека </a:t>
            </a:r>
            <a:r>
              <a:rPr spc="-30" dirty="0"/>
              <a:t>ассирии </a:t>
            </a:r>
            <a:r>
              <a:rPr dirty="0"/>
              <a:t>ского </a:t>
            </a:r>
            <a:r>
              <a:rPr spc="5" dirty="0"/>
              <a:t>царя </a:t>
            </a:r>
            <a:r>
              <a:rPr spc="10" dirty="0"/>
              <a:t> </a:t>
            </a:r>
            <a:r>
              <a:rPr spc="5" dirty="0"/>
              <a:t>А</a:t>
            </a:r>
            <a:r>
              <a:rPr spc="10" dirty="0"/>
              <a:t>шш</a:t>
            </a:r>
            <a:r>
              <a:rPr dirty="0"/>
              <a:t>у</a:t>
            </a:r>
            <a:r>
              <a:rPr spc="20" dirty="0"/>
              <a:t>р</a:t>
            </a:r>
            <a:r>
              <a:rPr dirty="0"/>
              <a:t>б</a:t>
            </a:r>
            <a:r>
              <a:rPr spc="15" dirty="0"/>
              <a:t>а</a:t>
            </a:r>
            <a:r>
              <a:rPr spc="10" dirty="0"/>
              <a:t>н</a:t>
            </a:r>
            <a:r>
              <a:rPr spc="5" dirty="0"/>
              <a:t>ипал</a:t>
            </a:r>
            <a:r>
              <a:rPr dirty="0"/>
              <a:t>а</a:t>
            </a:r>
            <a:r>
              <a:rPr spc="215" dirty="0"/>
              <a:t> </a:t>
            </a:r>
            <a:r>
              <a:rPr spc="-25" dirty="0"/>
              <a:t>(Британс</a:t>
            </a:r>
            <a:r>
              <a:rPr spc="-30" dirty="0"/>
              <a:t>к</a:t>
            </a:r>
            <a:r>
              <a:rPr spc="-25" dirty="0"/>
              <a:t>и</a:t>
            </a:r>
            <a:r>
              <a:rPr dirty="0"/>
              <a:t>и	</a:t>
            </a:r>
            <a:r>
              <a:rPr spc="-60" dirty="0"/>
              <a:t>м</a:t>
            </a:r>
            <a:r>
              <a:rPr spc="-65" dirty="0"/>
              <a:t>у</a:t>
            </a:r>
            <a:r>
              <a:rPr spc="-70" dirty="0"/>
              <a:t>з</a:t>
            </a:r>
            <a:r>
              <a:rPr spc="-60" dirty="0"/>
              <a:t>еи</a:t>
            </a:r>
            <a:r>
              <a:rPr dirty="0"/>
              <a:t>,  </a:t>
            </a:r>
            <a:r>
              <a:rPr spc="15" dirty="0"/>
              <a:t>Лондон,</a:t>
            </a:r>
            <a:r>
              <a:rPr spc="20" dirty="0"/>
              <a:t> </a:t>
            </a:r>
            <a:r>
              <a:rPr dirty="0"/>
              <a:t>VII</a:t>
            </a:r>
            <a:r>
              <a:rPr spc="15" dirty="0"/>
              <a:t> </a:t>
            </a:r>
            <a:r>
              <a:rPr spc="5" dirty="0"/>
              <a:t>век</a:t>
            </a:r>
            <a:r>
              <a:rPr spc="-5" dirty="0"/>
              <a:t> </a:t>
            </a:r>
            <a:r>
              <a:rPr dirty="0"/>
              <a:t>до</a:t>
            </a:r>
            <a:r>
              <a:rPr spc="114" dirty="0"/>
              <a:t> </a:t>
            </a:r>
            <a:r>
              <a:rPr spc="10" dirty="0"/>
              <a:t>н.э.)</a:t>
            </a:r>
          </a:p>
        </p:txBody>
      </p:sp>
      <p:sp>
        <p:nvSpPr>
          <p:cNvPr id="8" name="object 8"/>
          <p:cNvSpPr/>
          <p:nvPr/>
        </p:nvSpPr>
        <p:spPr>
          <a:xfrm>
            <a:off x="4534661" y="1335404"/>
            <a:ext cx="5978525" cy="0"/>
          </a:xfrm>
          <a:custGeom>
            <a:avLst/>
            <a:gdLst/>
            <a:ahLst/>
            <a:cxnLst/>
            <a:rect l="l" t="t" r="r" b="b"/>
            <a:pathLst>
              <a:path w="5978525">
                <a:moveTo>
                  <a:pt x="0" y="0"/>
                </a:moveTo>
                <a:lnTo>
                  <a:pt x="5978017" y="0"/>
                </a:lnTo>
              </a:path>
            </a:pathLst>
          </a:custGeom>
          <a:ln w="12190">
            <a:solidFill>
              <a:srgbClr val="4F81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540377" y="5340857"/>
            <a:ext cx="5982335" cy="366839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00"/>
              </a:spcBef>
            </a:pPr>
            <a:r>
              <a:rPr sz="1800" spc="-5" dirty="0">
                <a:latin typeface="Times New Roman"/>
                <a:cs typeface="Times New Roman"/>
              </a:rPr>
              <a:t>Самая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старая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библиотека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мире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обнаружена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 </a:t>
            </a:r>
            <a:r>
              <a:rPr sz="1800" spc="2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1849-51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300"/>
              </a:spcBef>
            </a:pPr>
            <a:r>
              <a:rPr sz="1800" spc="-20" dirty="0">
                <a:latin typeface="Times New Roman"/>
                <a:cs typeface="Times New Roman"/>
              </a:rPr>
              <a:t>годах </a:t>
            </a:r>
            <a:r>
              <a:rPr sz="1800" spc="-5" dirty="0">
                <a:latin typeface="Times New Roman"/>
                <a:cs typeface="Times New Roman"/>
              </a:rPr>
              <a:t>британскими </a:t>
            </a:r>
            <a:r>
              <a:rPr sz="1800" spc="-10" dirty="0">
                <a:latin typeface="Times New Roman"/>
                <a:cs typeface="Times New Roman"/>
              </a:rPr>
              <a:t>археологами Остином </a:t>
            </a:r>
            <a:r>
              <a:rPr sz="1800" spc="-35" dirty="0">
                <a:latin typeface="Times New Roman"/>
                <a:cs typeface="Times New Roman"/>
              </a:rPr>
              <a:t>Генри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Лэйардом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Хормуздом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Расамом</a:t>
            </a:r>
            <a:r>
              <a:rPr sz="1800" spc="-5" dirty="0">
                <a:latin typeface="Times New Roman"/>
                <a:cs typeface="Times New Roman"/>
              </a:rPr>
              <a:t> 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раскопках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</a:t>
            </a:r>
            <a:r>
              <a:rPr sz="1800" spc="-5" dirty="0">
                <a:latin typeface="Times New Roman"/>
                <a:cs typeface="Times New Roman"/>
              </a:rPr>
              <a:t> берегах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Евфрата..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Считается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самой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древней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известных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миру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библиотек.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Задумывалась</a:t>
            </a:r>
            <a:r>
              <a:rPr sz="1800" spc="-5" dirty="0">
                <a:latin typeface="Times New Roman"/>
                <a:cs typeface="Times New Roman"/>
              </a:rPr>
              <a:t> ассирийским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царем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Ашшурбанипалом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как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вместилище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всех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накопленных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человечеством</a:t>
            </a:r>
            <a:r>
              <a:rPr sz="1800" spc="-10" dirty="0">
                <a:latin typeface="Times New Roman"/>
                <a:cs typeface="Times New Roman"/>
              </a:rPr>
              <a:t> знаний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основывалась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древних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шумерских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вавилонских </a:t>
            </a:r>
            <a:r>
              <a:rPr sz="1800" spc="-5" dirty="0">
                <a:latin typeface="Times New Roman"/>
                <a:cs typeface="Times New Roman"/>
              </a:rPr>
              <a:t> текстах. </a:t>
            </a:r>
            <a:r>
              <a:rPr sz="1800" spc="-15" dirty="0">
                <a:latin typeface="Times New Roman"/>
                <a:cs typeface="Times New Roman"/>
              </a:rPr>
              <a:t>Включает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10" dirty="0">
                <a:latin typeface="Times New Roman"/>
                <a:cs typeface="Times New Roman"/>
              </a:rPr>
              <a:t>себя </a:t>
            </a:r>
            <a:r>
              <a:rPr sz="1800" spc="-5" dirty="0">
                <a:latin typeface="Times New Roman"/>
                <a:cs typeface="Times New Roman"/>
              </a:rPr>
              <a:t>юридические, </a:t>
            </a:r>
            <a:r>
              <a:rPr sz="1800" spc="-10" dirty="0">
                <a:latin typeface="Times New Roman"/>
                <a:cs typeface="Times New Roman"/>
              </a:rPr>
              <a:t>административно-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хозяйственные</a:t>
            </a:r>
            <a:r>
              <a:rPr sz="1800" spc="-10" dirty="0">
                <a:latin typeface="Times New Roman"/>
                <a:cs typeface="Times New Roman"/>
              </a:rPr>
              <a:t> записи,</a:t>
            </a:r>
            <a:r>
              <a:rPr sz="1800" spc="-5" dirty="0">
                <a:latin typeface="Times New Roman"/>
                <a:cs typeface="Times New Roman"/>
              </a:rPr>
              <a:t> описания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политических</a:t>
            </a:r>
            <a:r>
              <a:rPr sz="1800" spc="-5" dirty="0">
                <a:latin typeface="Times New Roman"/>
                <a:cs typeface="Times New Roman"/>
              </a:rPr>
              <a:t> событий,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магических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религиозных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ритуалов,</a:t>
            </a:r>
            <a:r>
              <a:rPr sz="1800" spc="-5" dirty="0">
                <a:latin typeface="Times New Roman"/>
                <a:cs typeface="Times New Roman"/>
              </a:rPr>
              <a:t> пророчеств,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астрономические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исторические сведения, </a:t>
            </a:r>
            <a:r>
              <a:rPr sz="1800" spc="-10" dirty="0">
                <a:latin typeface="Times New Roman"/>
                <a:cs typeface="Times New Roman"/>
              </a:rPr>
              <a:t>молитвы, </a:t>
            </a:r>
            <a:r>
              <a:rPr sz="1800" spc="5" dirty="0">
                <a:latin typeface="Times New Roman"/>
                <a:cs typeface="Times New Roman"/>
              </a:rPr>
              <a:t>песни. 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Один</a:t>
            </a:r>
            <a:r>
              <a:rPr sz="1800" spc="86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 самых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известных </a:t>
            </a:r>
            <a:r>
              <a:rPr sz="1800" spc="-10" dirty="0">
                <a:latin typeface="Times New Roman"/>
                <a:cs typeface="Times New Roman"/>
              </a:rPr>
              <a:t>мифологических </a:t>
            </a:r>
            <a:r>
              <a:rPr sz="1800" spc="-15" dirty="0">
                <a:latin typeface="Times New Roman"/>
                <a:cs typeface="Times New Roman"/>
              </a:rPr>
              <a:t>текстов</a:t>
            </a:r>
            <a:r>
              <a:rPr sz="1800" spc="4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 эпос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Гильгамеше.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466</Words>
  <Application>Microsoft Office PowerPoint</Application>
  <PresentationFormat>Произвольный</PresentationFormat>
  <Paragraphs>70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Cambria</vt:lpstr>
      <vt:lpstr>Times New Roman</vt:lpstr>
      <vt:lpstr>Office Theme</vt:lpstr>
      <vt:lpstr>САМЫЕ ДРЕВНИЕ  БИБЛИОТЕКИ МИРА</vt:lpstr>
      <vt:lpstr>Бодлианская библиотека  Оксфордского университета  ( Лондон, 1602 г. )</vt:lpstr>
      <vt:lpstr>Королевская библиотека Бельгии  (Брюссель, 1559 г. )</vt:lpstr>
      <vt:lpstr>Баварская государственная  библиотека (Мюнхен, 1558 г.)</vt:lpstr>
      <vt:lpstr>Апостольская библиотека Ватикана  (Рим, Ватикан, 1475 г.)</vt:lpstr>
      <vt:lpstr>Национальная библиотека Франции  (Париж, 1461 г.)</vt:lpstr>
      <vt:lpstr>Библиотека монастыря Святои  Екатерины (Египет, Синаи , 548-565 гг.)</vt:lpstr>
      <vt:lpstr>Библиотека ассирии ского царя  Ашшурбанипала (Британскии музеи,  Лондон, VII век до н.э.)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LIB-08-z01</dc:creator>
  <cp:lastModifiedBy>Andreevs_Family</cp:lastModifiedBy>
  <cp:revision>1</cp:revision>
  <dcterms:created xsi:type="dcterms:W3CDTF">2021-12-01T13:04:33Z</dcterms:created>
  <dcterms:modified xsi:type="dcterms:W3CDTF">2021-12-01T13:12:01Z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2018-05-25T00:00:00Z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2021-12-01T00:00:00Z</vt:filetime>
  </property>
</Properties>
</file>